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7" r:id="rId3"/>
    <p:sldId id="262" r:id="rId4"/>
    <p:sldId id="264" r:id="rId5"/>
    <p:sldId id="265" r:id="rId6"/>
    <p:sldId id="267" r:id="rId7"/>
    <p:sldId id="268" r:id="rId8"/>
    <p:sldId id="280" r:id="rId9"/>
    <p:sldId id="281" r:id="rId10"/>
    <p:sldId id="270" r:id="rId11"/>
    <p:sldId id="271" r:id="rId12"/>
    <p:sldId id="272" r:id="rId13"/>
    <p:sldId id="273" r:id="rId14"/>
    <p:sldId id="282" r:id="rId15"/>
    <p:sldId id="283" r:id="rId16"/>
    <p:sldId id="275" r:id="rId17"/>
    <p:sldId id="276" r:id="rId18"/>
    <p:sldId id="285" r:id="rId19"/>
    <p:sldId id="279" r:id="rId20"/>
    <p:sldId id="284" r:id="rId21"/>
    <p:sldId id="26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651"/>
    <a:srgbClr val="007B3B"/>
    <a:srgbClr val="00713A"/>
    <a:srgbClr val="068817"/>
    <a:srgbClr val="079418"/>
    <a:srgbClr val="74C427"/>
    <a:srgbClr val="A6C44B"/>
    <a:srgbClr val="8AC4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136" autoAdjust="0"/>
    <p:restoredTop sz="94620"/>
  </p:normalViewPr>
  <p:slideViewPr>
    <p:cSldViewPr snapToGrid="0" snapToObjects="1">
      <p:cViewPr varScale="1">
        <p:scale>
          <a:sx n="103" d="100"/>
          <a:sy n="103" d="100"/>
        </p:scale>
        <p:origin x="46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0.png>
</file>

<file path=ppt/media/image11.PNG>
</file>

<file path=ppt/media/image12.png>
</file>

<file path=ppt/media/image1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9F0A63-798F-4220-BDF6-4F2A310BE513}" type="datetimeFigureOut">
              <a:rPr lang="en-US" smtClean="0"/>
              <a:t>5/9/22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21ACC4-E66A-45E9-847A-A5289B8226FE}" type="slidenum">
              <a:rPr lang="en-US" smtClean="0"/>
              <a:t>‹#›</a:t>
            </a:fld>
            <a:endParaRPr lang="en-US"/>
          </a:p>
        </p:txBody>
      </p:sp>
    </p:spTree>
    <p:extLst>
      <p:ext uri="{BB962C8B-B14F-4D97-AF65-F5344CB8AC3E}">
        <p14:creationId xmlns:p14="http://schemas.microsoft.com/office/powerpoint/2010/main" val="3863053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DB274-ECD9-6844-9790-21A98E226B3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B71F342-481B-6046-AC35-EAEC748157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B2C935-632D-5245-A926-94951C6CF1AC}"/>
              </a:ext>
            </a:extLst>
          </p:cNvPr>
          <p:cNvSpPr>
            <a:spLocks noGrp="1"/>
          </p:cNvSpPr>
          <p:nvPr>
            <p:ph type="dt" sz="half" idx="10"/>
          </p:nvPr>
        </p:nvSpPr>
        <p:spPr/>
        <p:txBody>
          <a:bodyPr/>
          <a:lstStyle/>
          <a:p>
            <a:fld id="{3A7DEE86-343E-4E52-A9F2-5D2AFC375F8E}" type="datetime1">
              <a:rPr lang="en-US" smtClean="0"/>
              <a:t>5/9/22</a:t>
            </a:fld>
            <a:endParaRPr lang="en-US"/>
          </a:p>
        </p:txBody>
      </p:sp>
      <p:sp>
        <p:nvSpPr>
          <p:cNvPr id="5" name="Footer Placeholder 4">
            <a:extLst>
              <a:ext uri="{FF2B5EF4-FFF2-40B4-BE49-F238E27FC236}">
                <a16:creationId xmlns:a16="http://schemas.microsoft.com/office/drawing/2014/main" id="{DEFE5520-4DEB-FD4B-9F22-EB7C51525F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8256D7-680F-CB4B-B10E-1D6FFA76A373}"/>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353650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1FA28-CC45-F14D-ADC5-88A589FABF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1DB90E-8EE2-7442-BE25-64F438EED9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90B67D-8C42-0146-A757-97FBF60C0D1E}"/>
              </a:ext>
            </a:extLst>
          </p:cNvPr>
          <p:cNvSpPr>
            <a:spLocks noGrp="1"/>
          </p:cNvSpPr>
          <p:nvPr>
            <p:ph type="dt" sz="half" idx="10"/>
          </p:nvPr>
        </p:nvSpPr>
        <p:spPr/>
        <p:txBody>
          <a:bodyPr/>
          <a:lstStyle/>
          <a:p>
            <a:fld id="{FDEFCB42-DC1C-4C4F-8BF5-58C19F445211}" type="datetime1">
              <a:rPr lang="en-US" smtClean="0"/>
              <a:t>5/9/22</a:t>
            </a:fld>
            <a:endParaRPr lang="en-US"/>
          </a:p>
        </p:txBody>
      </p:sp>
      <p:sp>
        <p:nvSpPr>
          <p:cNvPr id="5" name="Footer Placeholder 4">
            <a:extLst>
              <a:ext uri="{FF2B5EF4-FFF2-40B4-BE49-F238E27FC236}">
                <a16:creationId xmlns:a16="http://schemas.microsoft.com/office/drawing/2014/main" id="{D18E126A-6778-D041-A7E0-9E73492BF2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B0A5F1-74BE-7F4C-BAE9-5E0A21738CEA}"/>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776973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230DE2-B4E8-9542-A63A-021B2333768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05F23E2-9DA6-7745-8D21-1B636935695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8D683C-E1FF-4F43-8D98-C271E6D7395A}"/>
              </a:ext>
            </a:extLst>
          </p:cNvPr>
          <p:cNvSpPr>
            <a:spLocks noGrp="1"/>
          </p:cNvSpPr>
          <p:nvPr>
            <p:ph type="dt" sz="half" idx="10"/>
          </p:nvPr>
        </p:nvSpPr>
        <p:spPr/>
        <p:txBody>
          <a:bodyPr/>
          <a:lstStyle/>
          <a:p>
            <a:fld id="{77B87E0D-AFDA-459C-902A-77C930534CBF}" type="datetime1">
              <a:rPr lang="en-US" smtClean="0"/>
              <a:t>5/9/22</a:t>
            </a:fld>
            <a:endParaRPr lang="en-US"/>
          </a:p>
        </p:txBody>
      </p:sp>
      <p:sp>
        <p:nvSpPr>
          <p:cNvPr id="5" name="Footer Placeholder 4">
            <a:extLst>
              <a:ext uri="{FF2B5EF4-FFF2-40B4-BE49-F238E27FC236}">
                <a16:creationId xmlns:a16="http://schemas.microsoft.com/office/drawing/2014/main" id="{F640DC9B-8287-2E43-BFC8-208D4D3CB8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12AD24-758C-044A-BF6A-2B1330BB7B59}"/>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4024095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CC353-9FBE-5141-8529-377FCB0DA5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D30843-08AB-CC45-97F8-99A8E27BA12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E64518-F3DB-A744-B69B-BF882A572A17}"/>
              </a:ext>
            </a:extLst>
          </p:cNvPr>
          <p:cNvSpPr>
            <a:spLocks noGrp="1"/>
          </p:cNvSpPr>
          <p:nvPr>
            <p:ph type="dt" sz="half" idx="10"/>
          </p:nvPr>
        </p:nvSpPr>
        <p:spPr/>
        <p:txBody>
          <a:bodyPr/>
          <a:lstStyle/>
          <a:p>
            <a:fld id="{B30C5F76-5E10-4AEF-869E-0247C6F0D1CC}" type="datetime1">
              <a:rPr lang="en-US" smtClean="0"/>
              <a:t>5/9/22</a:t>
            </a:fld>
            <a:endParaRPr lang="en-US"/>
          </a:p>
        </p:txBody>
      </p:sp>
      <p:sp>
        <p:nvSpPr>
          <p:cNvPr id="5" name="Footer Placeholder 4">
            <a:extLst>
              <a:ext uri="{FF2B5EF4-FFF2-40B4-BE49-F238E27FC236}">
                <a16:creationId xmlns:a16="http://schemas.microsoft.com/office/drawing/2014/main" id="{0DFA3B07-70E9-4A47-97A0-383E69C07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5EBA83-4E92-6144-A2C2-531FEF5981F2}"/>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71630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DF050-A008-D041-8679-9B7B4AD0D0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77D1FC5-B68F-274C-BB41-EE6FC346546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6407DBC-D1BC-924F-AB42-F07F6E6CFC79}"/>
              </a:ext>
            </a:extLst>
          </p:cNvPr>
          <p:cNvSpPr>
            <a:spLocks noGrp="1"/>
          </p:cNvSpPr>
          <p:nvPr>
            <p:ph type="dt" sz="half" idx="10"/>
          </p:nvPr>
        </p:nvSpPr>
        <p:spPr/>
        <p:txBody>
          <a:bodyPr/>
          <a:lstStyle/>
          <a:p>
            <a:fld id="{6257F169-01A6-4B1E-A47F-4A7155CB8565}" type="datetime1">
              <a:rPr lang="en-US" smtClean="0"/>
              <a:t>5/9/22</a:t>
            </a:fld>
            <a:endParaRPr lang="en-US"/>
          </a:p>
        </p:txBody>
      </p:sp>
      <p:sp>
        <p:nvSpPr>
          <p:cNvPr id="5" name="Footer Placeholder 4">
            <a:extLst>
              <a:ext uri="{FF2B5EF4-FFF2-40B4-BE49-F238E27FC236}">
                <a16:creationId xmlns:a16="http://schemas.microsoft.com/office/drawing/2014/main" id="{29F9AC5E-374F-1045-8258-855EA19F15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85D3C0-ECB7-4049-B237-A50B432E0FED}"/>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759235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A6DFC-FC76-AA41-A84C-F496755B56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AD9D3A-21F0-4E40-8FC1-D9528CD437C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BB1EB2C-1ECD-F74F-82EE-AE5338B309F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DE6951-1B67-AD49-8D4D-58FF99B60470}"/>
              </a:ext>
            </a:extLst>
          </p:cNvPr>
          <p:cNvSpPr>
            <a:spLocks noGrp="1"/>
          </p:cNvSpPr>
          <p:nvPr>
            <p:ph type="dt" sz="half" idx="10"/>
          </p:nvPr>
        </p:nvSpPr>
        <p:spPr/>
        <p:txBody>
          <a:bodyPr/>
          <a:lstStyle/>
          <a:p>
            <a:fld id="{84C5E048-CB7C-4B00-84F5-39B102FE9781}" type="datetime1">
              <a:rPr lang="en-US" smtClean="0"/>
              <a:t>5/9/22</a:t>
            </a:fld>
            <a:endParaRPr lang="en-US"/>
          </a:p>
        </p:txBody>
      </p:sp>
      <p:sp>
        <p:nvSpPr>
          <p:cNvPr id="6" name="Footer Placeholder 5">
            <a:extLst>
              <a:ext uri="{FF2B5EF4-FFF2-40B4-BE49-F238E27FC236}">
                <a16:creationId xmlns:a16="http://schemas.microsoft.com/office/drawing/2014/main" id="{3563D3E7-3115-F249-8615-5BB380A369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538C44-679D-054B-A50A-A5F49A6CCFA6}"/>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220618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D8597-00D1-9C45-A992-045A3BCF3FD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7D7F22F-BAD6-CA47-956E-3FEB21FD8C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FF811C0-F7D6-D04A-8F95-C9184FC81A4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E68642-809B-9844-B0DC-46C9DDE0D5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F5D80E5-D2D5-4947-934C-B181284E3B4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513D0AF-54FC-304C-8CDD-8D6A25A1A156}"/>
              </a:ext>
            </a:extLst>
          </p:cNvPr>
          <p:cNvSpPr>
            <a:spLocks noGrp="1"/>
          </p:cNvSpPr>
          <p:nvPr>
            <p:ph type="dt" sz="half" idx="10"/>
          </p:nvPr>
        </p:nvSpPr>
        <p:spPr/>
        <p:txBody>
          <a:bodyPr/>
          <a:lstStyle/>
          <a:p>
            <a:fld id="{5F5A94CA-0C3F-4F76-B54A-E9C7F5256EFE}" type="datetime1">
              <a:rPr lang="en-US" smtClean="0"/>
              <a:t>5/9/22</a:t>
            </a:fld>
            <a:endParaRPr lang="en-US"/>
          </a:p>
        </p:txBody>
      </p:sp>
      <p:sp>
        <p:nvSpPr>
          <p:cNvPr id="8" name="Footer Placeholder 7">
            <a:extLst>
              <a:ext uri="{FF2B5EF4-FFF2-40B4-BE49-F238E27FC236}">
                <a16:creationId xmlns:a16="http://schemas.microsoft.com/office/drawing/2014/main" id="{FF9F3680-FC12-0948-B162-CF43770055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F586D9-BFB2-DB4B-B83A-08B319119852}"/>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980404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16FD0-4A21-B64D-8605-6DFE78A6534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34D0E3-11DA-8245-88F0-87AC3D4CDA79}"/>
              </a:ext>
            </a:extLst>
          </p:cNvPr>
          <p:cNvSpPr>
            <a:spLocks noGrp="1"/>
          </p:cNvSpPr>
          <p:nvPr>
            <p:ph type="dt" sz="half" idx="10"/>
          </p:nvPr>
        </p:nvSpPr>
        <p:spPr/>
        <p:txBody>
          <a:bodyPr/>
          <a:lstStyle/>
          <a:p>
            <a:fld id="{CD742E04-E4B5-4DFB-A5EF-8521A604DB1B}" type="datetime1">
              <a:rPr lang="en-US" smtClean="0"/>
              <a:t>5/9/22</a:t>
            </a:fld>
            <a:endParaRPr lang="en-US"/>
          </a:p>
        </p:txBody>
      </p:sp>
      <p:sp>
        <p:nvSpPr>
          <p:cNvPr id="4" name="Footer Placeholder 3">
            <a:extLst>
              <a:ext uri="{FF2B5EF4-FFF2-40B4-BE49-F238E27FC236}">
                <a16:creationId xmlns:a16="http://schemas.microsoft.com/office/drawing/2014/main" id="{E7F587B2-78B8-D540-ADCF-B3B99F7E52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52A16A-DDA8-124B-9300-37B5CE13AC1C}"/>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124108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E55749-D3F6-5B40-B60A-AD6835E75C79}"/>
              </a:ext>
            </a:extLst>
          </p:cNvPr>
          <p:cNvSpPr>
            <a:spLocks noGrp="1"/>
          </p:cNvSpPr>
          <p:nvPr>
            <p:ph type="dt" sz="half" idx="10"/>
          </p:nvPr>
        </p:nvSpPr>
        <p:spPr/>
        <p:txBody>
          <a:bodyPr/>
          <a:lstStyle/>
          <a:p>
            <a:fld id="{1203E67E-64DB-4E54-A06D-62800F9BC7D1}" type="datetime1">
              <a:rPr lang="en-US" smtClean="0"/>
              <a:t>5/9/22</a:t>
            </a:fld>
            <a:endParaRPr lang="en-US"/>
          </a:p>
        </p:txBody>
      </p:sp>
      <p:sp>
        <p:nvSpPr>
          <p:cNvPr id="3" name="Footer Placeholder 2">
            <a:extLst>
              <a:ext uri="{FF2B5EF4-FFF2-40B4-BE49-F238E27FC236}">
                <a16:creationId xmlns:a16="http://schemas.microsoft.com/office/drawing/2014/main" id="{74328217-89D3-A345-901C-432A3E87EC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BDD66D9-C338-AE44-BBDD-60CB783A1D72}"/>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3584648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EF945-51BE-8E41-A001-8556328E04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FD31D16-F809-694B-8A56-EE18EDD3D6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6FB139-7CE6-4D46-9C0F-158A6D60CC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A1B1C3C-1F82-DD4C-AC61-765315FA2AEC}"/>
              </a:ext>
            </a:extLst>
          </p:cNvPr>
          <p:cNvSpPr>
            <a:spLocks noGrp="1"/>
          </p:cNvSpPr>
          <p:nvPr>
            <p:ph type="dt" sz="half" idx="10"/>
          </p:nvPr>
        </p:nvSpPr>
        <p:spPr/>
        <p:txBody>
          <a:bodyPr/>
          <a:lstStyle/>
          <a:p>
            <a:fld id="{E7729154-5495-40C2-8C85-6AB210CA44DA}" type="datetime1">
              <a:rPr lang="en-US" smtClean="0"/>
              <a:t>5/9/22</a:t>
            </a:fld>
            <a:endParaRPr lang="en-US"/>
          </a:p>
        </p:txBody>
      </p:sp>
      <p:sp>
        <p:nvSpPr>
          <p:cNvPr id="6" name="Footer Placeholder 5">
            <a:extLst>
              <a:ext uri="{FF2B5EF4-FFF2-40B4-BE49-F238E27FC236}">
                <a16:creationId xmlns:a16="http://schemas.microsoft.com/office/drawing/2014/main" id="{E3865035-F317-3C4F-BE6B-DBA53E9FFB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6CEF8A-E308-904B-8554-2B093BAF3C44}"/>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38709068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1AD82-5A17-3442-A391-EAC94984A3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951955-18A8-AC41-94B9-B2603FDF84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E884506-8CF4-5B4E-B0B3-3B52DDCB0D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ED8C3ED-FF8B-274F-9D47-0425A93E8797}"/>
              </a:ext>
            </a:extLst>
          </p:cNvPr>
          <p:cNvSpPr>
            <a:spLocks noGrp="1"/>
          </p:cNvSpPr>
          <p:nvPr>
            <p:ph type="dt" sz="half" idx="10"/>
          </p:nvPr>
        </p:nvSpPr>
        <p:spPr/>
        <p:txBody>
          <a:bodyPr/>
          <a:lstStyle/>
          <a:p>
            <a:fld id="{42467C89-03EF-4D28-9729-C96E9EEC51ED}" type="datetime1">
              <a:rPr lang="en-US" smtClean="0"/>
              <a:t>5/9/22</a:t>
            </a:fld>
            <a:endParaRPr lang="en-US"/>
          </a:p>
        </p:txBody>
      </p:sp>
      <p:sp>
        <p:nvSpPr>
          <p:cNvPr id="6" name="Footer Placeholder 5">
            <a:extLst>
              <a:ext uri="{FF2B5EF4-FFF2-40B4-BE49-F238E27FC236}">
                <a16:creationId xmlns:a16="http://schemas.microsoft.com/office/drawing/2014/main" id="{5CF9DCA7-07CA-7B42-989B-53A2AA2655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3F7C12-4324-B949-8183-E9B72EA48744}"/>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12819410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732FA-7F9B-6447-A218-D2AAD07F08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BFBFB8C-7133-5948-A11E-0C2B393FA7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88C691-56B7-4549-B5F1-C735DF3E2A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B92BCB-8B05-4411-A8CB-9FBE5DB08B39}" type="datetime1">
              <a:rPr lang="en-US" smtClean="0"/>
              <a:t>5/9/22</a:t>
            </a:fld>
            <a:endParaRPr lang="en-US"/>
          </a:p>
        </p:txBody>
      </p:sp>
      <p:sp>
        <p:nvSpPr>
          <p:cNvPr id="5" name="Footer Placeholder 4">
            <a:extLst>
              <a:ext uri="{FF2B5EF4-FFF2-40B4-BE49-F238E27FC236}">
                <a16:creationId xmlns:a16="http://schemas.microsoft.com/office/drawing/2014/main" id="{340FC477-BFEF-6A40-8A64-F22652C6F8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C3B950F-F683-5649-A761-C180536A30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60F34E-4A79-A240-AEA8-3E29BB228B1B}" type="slidenum">
              <a:rPr lang="en-US" smtClean="0"/>
              <a:t>‹#›</a:t>
            </a:fld>
            <a:endParaRPr lang="en-US"/>
          </a:p>
        </p:txBody>
      </p:sp>
    </p:spTree>
    <p:extLst>
      <p:ext uri="{BB962C8B-B14F-4D97-AF65-F5344CB8AC3E}">
        <p14:creationId xmlns:p14="http://schemas.microsoft.com/office/powerpoint/2010/main" val="7898635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4.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D3AACC9-6128-D644-BB32-5E823AB3C0A4}"/>
              </a:ext>
            </a:extLst>
          </p:cNvPr>
          <p:cNvPicPr>
            <a:picLocks noChangeAspect="1"/>
          </p:cNvPicPr>
          <p:nvPr/>
        </p:nvPicPr>
        <p:blipFill>
          <a:blip r:embed="rId2"/>
          <a:stretch>
            <a:fillRect/>
          </a:stretch>
        </p:blipFill>
        <p:spPr>
          <a:xfrm>
            <a:off x="4357445" y="1982512"/>
            <a:ext cx="3092980" cy="1037280"/>
          </a:xfrm>
          <a:prstGeom prst="rect">
            <a:avLst/>
          </a:prstGeom>
        </p:spPr>
      </p:pic>
      <p:sp>
        <p:nvSpPr>
          <p:cNvPr id="9" name="Rectangle 8">
            <a:extLst>
              <a:ext uri="{FF2B5EF4-FFF2-40B4-BE49-F238E27FC236}">
                <a16:creationId xmlns:a16="http://schemas.microsoft.com/office/drawing/2014/main" id="{E850BB8E-98B9-0443-9518-BB0B496E8AF5}"/>
              </a:ext>
            </a:extLst>
          </p:cNvPr>
          <p:cNvSpPr/>
          <p:nvPr/>
        </p:nvSpPr>
        <p:spPr>
          <a:xfrm>
            <a:off x="0" y="-30406"/>
            <a:ext cx="12192000" cy="6888406"/>
          </a:xfrm>
          <a:prstGeom prst="rect">
            <a:avLst/>
          </a:prstGeom>
          <a:gradFill flip="none" rotWithShape="1">
            <a:gsLst>
              <a:gs pos="0">
                <a:srgbClr val="00A44E"/>
              </a:gs>
              <a:gs pos="100000">
                <a:srgbClr val="004A24"/>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9F5A9FDE-E9C9-EC40-9ACD-E0B75041F0CA}"/>
              </a:ext>
            </a:extLst>
          </p:cNvPr>
          <p:cNvSpPr>
            <a:spLocks noGrp="1"/>
          </p:cNvSpPr>
          <p:nvPr>
            <p:ph type="subTitle" idx="1"/>
          </p:nvPr>
        </p:nvSpPr>
        <p:spPr>
          <a:xfrm>
            <a:off x="3571187" y="4156450"/>
            <a:ext cx="5221121" cy="1324734"/>
          </a:xfrm>
        </p:spPr>
        <p:txBody>
          <a:bodyPr>
            <a:normAutofit/>
          </a:bodyPr>
          <a:lstStyle/>
          <a:p>
            <a:pPr>
              <a:spcBef>
                <a:spcPts val="1600"/>
              </a:spcBef>
            </a:pPr>
            <a:r>
              <a:rPr lang="en-US" sz="2000" b="1" dirty="0">
                <a:solidFill>
                  <a:schemeClr val="bg1"/>
                </a:solidFill>
              </a:rPr>
              <a:t>Sadia Mahbub</a:t>
            </a:r>
          </a:p>
          <a:p>
            <a:pPr>
              <a:spcBef>
                <a:spcPts val="0"/>
              </a:spcBef>
            </a:pPr>
            <a:r>
              <a:rPr lang="en-US" sz="1400" dirty="0">
                <a:solidFill>
                  <a:schemeClr val="bg1"/>
                </a:solidFill>
              </a:rPr>
              <a:t>INFO 5810 Spring 2022</a:t>
            </a:r>
          </a:p>
          <a:p>
            <a:pPr>
              <a:spcBef>
                <a:spcPts val="0"/>
              </a:spcBef>
            </a:pPr>
            <a:r>
              <a:rPr lang="en-US" sz="1400" dirty="0">
                <a:solidFill>
                  <a:schemeClr val="bg1"/>
                </a:solidFill>
              </a:rPr>
              <a:t>Term Project Evaluation</a:t>
            </a:r>
          </a:p>
        </p:txBody>
      </p:sp>
      <p:pic>
        <p:nvPicPr>
          <p:cNvPr id="2" name="Picture 1">
            <a:extLst>
              <a:ext uri="{FF2B5EF4-FFF2-40B4-BE49-F238E27FC236}">
                <a16:creationId xmlns:a16="http://schemas.microsoft.com/office/drawing/2014/main" id="{C04D1D62-CFD6-D946-AAA1-A9E54335DC98}"/>
              </a:ext>
            </a:extLst>
          </p:cNvPr>
          <p:cNvPicPr>
            <a:picLocks noChangeAspect="1"/>
          </p:cNvPicPr>
          <p:nvPr/>
        </p:nvPicPr>
        <p:blipFill>
          <a:blip r:embed="rId3"/>
          <a:stretch>
            <a:fillRect/>
          </a:stretch>
        </p:blipFill>
        <p:spPr>
          <a:xfrm>
            <a:off x="4687025" y="631249"/>
            <a:ext cx="2946034" cy="2946034"/>
          </a:xfrm>
          <a:prstGeom prst="rect">
            <a:avLst/>
          </a:prstGeom>
        </p:spPr>
      </p:pic>
      <p:sp>
        <p:nvSpPr>
          <p:cNvPr id="3" name="Slide Number Placeholder 2">
            <a:extLst>
              <a:ext uri="{FF2B5EF4-FFF2-40B4-BE49-F238E27FC236}">
                <a16:creationId xmlns:a16="http://schemas.microsoft.com/office/drawing/2014/main" id="{A7150409-2749-4E4A-AEA0-DAA2D0507C4D}"/>
              </a:ext>
            </a:extLst>
          </p:cNvPr>
          <p:cNvSpPr>
            <a:spLocks noGrp="1"/>
          </p:cNvSpPr>
          <p:nvPr>
            <p:ph type="sldNum" sz="quarter" idx="12"/>
          </p:nvPr>
        </p:nvSpPr>
        <p:spPr/>
        <p:txBody>
          <a:bodyPr/>
          <a:lstStyle/>
          <a:p>
            <a:fld id="{F860F34E-4A79-A240-AEA8-3E29BB228B1B}" type="slidenum">
              <a:rPr lang="en-US" smtClean="0"/>
              <a:t>1</a:t>
            </a:fld>
            <a:endParaRPr lang="en-US"/>
          </a:p>
        </p:txBody>
      </p:sp>
    </p:spTree>
    <p:extLst>
      <p:ext uri="{BB962C8B-B14F-4D97-AF65-F5344CB8AC3E}">
        <p14:creationId xmlns:p14="http://schemas.microsoft.com/office/powerpoint/2010/main" val="30881616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72326FC-7086-4F2D-9E6A-130E82BCB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3">
            <a:extLst>
              <a:ext uri="{FF2B5EF4-FFF2-40B4-BE49-F238E27FC236}">
                <a16:creationId xmlns:a16="http://schemas.microsoft.com/office/drawing/2014/main" id="{8E683379-C21E-4309-8CF8-50646AFA4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FFA7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picture containing graphical user interface&#10;&#10;Description automatically generated">
            <a:extLst>
              <a:ext uri="{FF2B5EF4-FFF2-40B4-BE49-F238E27FC236}">
                <a16:creationId xmlns:a16="http://schemas.microsoft.com/office/drawing/2014/main" id="{B79E765C-EC2F-1B3C-FE72-B11FFE277420}"/>
              </a:ext>
            </a:extLst>
          </p:cNvPr>
          <p:cNvPicPr>
            <a:picLocks noGrp="1" noChangeAspect="1"/>
          </p:cNvPicPr>
          <p:nvPr>
            <p:ph idx="1"/>
          </p:nvPr>
        </p:nvPicPr>
        <p:blipFill rotWithShape="1">
          <a:blip r:embed="rId2"/>
          <a:srcRect r="1" b="14141"/>
          <a:stretch/>
        </p:blipFill>
        <p:spPr>
          <a:xfrm>
            <a:off x="643467" y="643467"/>
            <a:ext cx="10905066" cy="5571066"/>
          </a:xfrm>
          <a:prstGeom prst="rect">
            <a:avLst/>
          </a:prstGeom>
        </p:spPr>
      </p:pic>
      <p:sp>
        <p:nvSpPr>
          <p:cNvPr id="4" name="Slide Number Placeholder 3">
            <a:extLst>
              <a:ext uri="{FF2B5EF4-FFF2-40B4-BE49-F238E27FC236}">
                <a16:creationId xmlns:a16="http://schemas.microsoft.com/office/drawing/2014/main" id="{62F23E72-6E40-4ED9-B980-AFD521F8970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F860F34E-4A79-A240-AEA8-3E29BB228B1B}" type="slidenum">
              <a:rPr lang="en-US" smtClean="0"/>
              <a:pPr>
                <a:spcAft>
                  <a:spcPts val="600"/>
                </a:spcAft>
              </a:pPr>
              <a:t>10</a:t>
            </a:fld>
            <a:endParaRPr lang="en-US"/>
          </a:p>
        </p:txBody>
      </p:sp>
    </p:spTree>
    <p:extLst>
      <p:ext uri="{BB962C8B-B14F-4D97-AF65-F5344CB8AC3E}">
        <p14:creationId xmlns:p14="http://schemas.microsoft.com/office/powerpoint/2010/main" val="16875468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8AC39-5856-471D-8B2E-36DFE0247B5A}"/>
              </a:ext>
            </a:extLst>
          </p:cNvPr>
          <p:cNvSpPr>
            <a:spLocks noGrp="1"/>
          </p:cNvSpPr>
          <p:nvPr>
            <p:ph type="title"/>
          </p:nvPr>
        </p:nvSpPr>
        <p:spPr/>
        <p:txBody>
          <a:bodyPr/>
          <a:lstStyle/>
          <a:p>
            <a:pPr algn="ctr"/>
            <a:r>
              <a:rPr lang="en-IN" dirty="0">
                <a:highlight>
                  <a:srgbClr val="C0C0C0"/>
                </a:highlight>
              </a:rPr>
              <a:t>Measures table</a:t>
            </a:r>
            <a:endParaRPr lang="en-US" dirty="0">
              <a:highlight>
                <a:srgbClr val="C0C0C0"/>
              </a:highlight>
            </a:endParaRPr>
          </a:p>
        </p:txBody>
      </p:sp>
      <p:sp>
        <p:nvSpPr>
          <p:cNvPr id="4" name="Slide Number Placeholder 3">
            <a:extLst>
              <a:ext uri="{FF2B5EF4-FFF2-40B4-BE49-F238E27FC236}">
                <a16:creationId xmlns:a16="http://schemas.microsoft.com/office/drawing/2014/main" id="{163E183C-2959-449A-BD71-790850C0C2DF}"/>
              </a:ext>
            </a:extLst>
          </p:cNvPr>
          <p:cNvSpPr>
            <a:spLocks noGrp="1"/>
          </p:cNvSpPr>
          <p:nvPr>
            <p:ph type="sldNum" sz="quarter" idx="12"/>
          </p:nvPr>
        </p:nvSpPr>
        <p:spPr/>
        <p:txBody>
          <a:bodyPr/>
          <a:lstStyle/>
          <a:p>
            <a:fld id="{F860F34E-4A79-A240-AEA8-3E29BB228B1B}" type="slidenum">
              <a:rPr lang="en-US" smtClean="0"/>
              <a:t>11</a:t>
            </a:fld>
            <a:endParaRPr lang="en-US"/>
          </a:p>
        </p:txBody>
      </p:sp>
      <p:pic>
        <p:nvPicPr>
          <p:cNvPr id="12" name="Content Placeholder 11" descr="Graphical user interface&#10;&#10;Description automatically generated">
            <a:extLst>
              <a:ext uri="{FF2B5EF4-FFF2-40B4-BE49-F238E27FC236}">
                <a16:creationId xmlns:a16="http://schemas.microsoft.com/office/drawing/2014/main" id="{38CC70AB-A9A5-5205-8745-C90BC3D710DF}"/>
              </a:ext>
            </a:extLst>
          </p:cNvPr>
          <p:cNvPicPr>
            <a:picLocks noGrp="1" noChangeAspect="1"/>
          </p:cNvPicPr>
          <p:nvPr>
            <p:ph idx="1"/>
          </p:nvPr>
        </p:nvPicPr>
        <p:blipFill>
          <a:blip r:embed="rId2"/>
          <a:stretch>
            <a:fillRect/>
          </a:stretch>
        </p:blipFill>
        <p:spPr>
          <a:xfrm>
            <a:off x="2619340" y="1825625"/>
            <a:ext cx="6953320" cy="4351338"/>
          </a:xfrm>
        </p:spPr>
      </p:pic>
    </p:spTree>
    <p:extLst>
      <p:ext uri="{BB962C8B-B14F-4D97-AF65-F5344CB8AC3E}">
        <p14:creationId xmlns:p14="http://schemas.microsoft.com/office/powerpoint/2010/main" val="28428253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8D9E5-C997-4CA7-AA66-25C13577156B}"/>
              </a:ext>
            </a:extLst>
          </p:cNvPr>
          <p:cNvSpPr>
            <a:spLocks noGrp="1"/>
          </p:cNvSpPr>
          <p:nvPr>
            <p:ph type="title"/>
          </p:nvPr>
        </p:nvSpPr>
        <p:spPr/>
        <p:txBody>
          <a:bodyPr/>
          <a:lstStyle/>
          <a:p>
            <a:r>
              <a:rPr lang="en-US" b="1" dirty="0">
                <a:solidFill>
                  <a:srgbClr val="079418"/>
                </a:solidFill>
              </a:rPr>
              <a:t>Association Analysis</a:t>
            </a:r>
            <a:endParaRPr lang="en-US" dirty="0"/>
          </a:p>
        </p:txBody>
      </p:sp>
      <p:sp>
        <p:nvSpPr>
          <p:cNvPr id="4" name="Slide Number Placeholder 3">
            <a:extLst>
              <a:ext uri="{FF2B5EF4-FFF2-40B4-BE49-F238E27FC236}">
                <a16:creationId xmlns:a16="http://schemas.microsoft.com/office/drawing/2014/main" id="{60651D83-0E1E-4F2D-A3D4-6BD122D3E36B}"/>
              </a:ext>
            </a:extLst>
          </p:cNvPr>
          <p:cNvSpPr>
            <a:spLocks noGrp="1"/>
          </p:cNvSpPr>
          <p:nvPr>
            <p:ph type="sldNum" sz="quarter" idx="12"/>
          </p:nvPr>
        </p:nvSpPr>
        <p:spPr/>
        <p:txBody>
          <a:bodyPr/>
          <a:lstStyle/>
          <a:p>
            <a:fld id="{F860F34E-4A79-A240-AEA8-3E29BB228B1B}" type="slidenum">
              <a:rPr lang="en-US" smtClean="0"/>
              <a:t>12</a:t>
            </a:fld>
            <a:endParaRPr lang="en-US"/>
          </a:p>
        </p:txBody>
      </p:sp>
      <p:pic>
        <p:nvPicPr>
          <p:cNvPr id="7" name="Content Placeholder 6">
            <a:extLst>
              <a:ext uri="{FF2B5EF4-FFF2-40B4-BE49-F238E27FC236}">
                <a16:creationId xmlns:a16="http://schemas.microsoft.com/office/drawing/2014/main" id="{6A02F4A0-ACE5-45DC-84CD-567EB794C3D2}"/>
              </a:ext>
            </a:extLst>
          </p:cNvPr>
          <p:cNvPicPr>
            <a:picLocks noGrp="1" noChangeAspect="1"/>
          </p:cNvPicPr>
          <p:nvPr>
            <p:ph idx="1"/>
          </p:nvPr>
        </p:nvPicPr>
        <p:blipFill>
          <a:blip r:embed="rId2"/>
          <a:stretch>
            <a:fillRect/>
          </a:stretch>
        </p:blipFill>
        <p:spPr>
          <a:xfrm>
            <a:off x="2190224" y="1825625"/>
            <a:ext cx="7811552" cy="4351338"/>
          </a:xfrm>
        </p:spPr>
      </p:pic>
    </p:spTree>
    <p:extLst>
      <p:ext uri="{BB962C8B-B14F-4D97-AF65-F5344CB8AC3E}">
        <p14:creationId xmlns:p14="http://schemas.microsoft.com/office/powerpoint/2010/main" val="26476755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1DA94-68B7-4303-B804-713B06521573}"/>
              </a:ext>
            </a:extLst>
          </p:cNvPr>
          <p:cNvSpPr>
            <a:spLocks noGrp="1"/>
          </p:cNvSpPr>
          <p:nvPr>
            <p:ph type="title"/>
          </p:nvPr>
        </p:nvSpPr>
        <p:spPr/>
        <p:txBody>
          <a:bodyPr/>
          <a:lstStyle/>
          <a:p>
            <a:r>
              <a:rPr lang="en-US" b="1" dirty="0">
                <a:solidFill>
                  <a:srgbClr val="079418"/>
                </a:solidFill>
              </a:rPr>
              <a:t>Association Analysis</a:t>
            </a:r>
            <a:endParaRPr lang="en-US" dirty="0"/>
          </a:p>
        </p:txBody>
      </p:sp>
      <p:sp>
        <p:nvSpPr>
          <p:cNvPr id="4" name="Slide Number Placeholder 3">
            <a:extLst>
              <a:ext uri="{FF2B5EF4-FFF2-40B4-BE49-F238E27FC236}">
                <a16:creationId xmlns:a16="http://schemas.microsoft.com/office/drawing/2014/main" id="{9A1EC6F1-7BF1-4D62-96D2-F87DB1D48B98}"/>
              </a:ext>
            </a:extLst>
          </p:cNvPr>
          <p:cNvSpPr>
            <a:spLocks noGrp="1"/>
          </p:cNvSpPr>
          <p:nvPr>
            <p:ph type="sldNum" sz="quarter" idx="12"/>
          </p:nvPr>
        </p:nvSpPr>
        <p:spPr/>
        <p:txBody>
          <a:bodyPr/>
          <a:lstStyle/>
          <a:p>
            <a:fld id="{F860F34E-4A79-A240-AEA8-3E29BB228B1B}" type="slidenum">
              <a:rPr lang="en-US" smtClean="0"/>
              <a:t>13</a:t>
            </a:fld>
            <a:endParaRPr lang="en-US"/>
          </a:p>
        </p:txBody>
      </p:sp>
      <p:pic>
        <p:nvPicPr>
          <p:cNvPr id="8" name="Content Placeholder 7" descr="Graphical user interface, application&#10;&#10;Description automatically generated">
            <a:extLst>
              <a:ext uri="{FF2B5EF4-FFF2-40B4-BE49-F238E27FC236}">
                <a16:creationId xmlns:a16="http://schemas.microsoft.com/office/drawing/2014/main" id="{386E91D7-02E0-35A1-A97F-29B93027A44A}"/>
              </a:ext>
            </a:extLst>
          </p:cNvPr>
          <p:cNvPicPr>
            <a:picLocks noGrp="1" noChangeAspect="1"/>
          </p:cNvPicPr>
          <p:nvPr>
            <p:ph idx="1"/>
          </p:nvPr>
        </p:nvPicPr>
        <p:blipFill>
          <a:blip r:embed="rId2"/>
          <a:stretch>
            <a:fillRect/>
          </a:stretch>
        </p:blipFill>
        <p:spPr>
          <a:xfrm>
            <a:off x="2588988" y="1825625"/>
            <a:ext cx="7014024" cy="4351338"/>
          </a:xfrm>
        </p:spPr>
      </p:pic>
    </p:spTree>
    <p:extLst>
      <p:ext uri="{BB962C8B-B14F-4D97-AF65-F5344CB8AC3E}">
        <p14:creationId xmlns:p14="http://schemas.microsoft.com/office/powerpoint/2010/main" val="10247238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84941-C295-02F3-6C8C-7D6AA3F0E06C}"/>
              </a:ext>
            </a:extLst>
          </p:cNvPr>
          <p:cNvSpPr>
            <a:spLocks noGrp="1"/>
          </p:cNvSpPr>
          <p:nvPr>
            <p:ph type="title"/>
          </p:nvPr>
        </p:nvSpPr>
        <p:spPr/>
        <p:txBody>
          <a:bodyPr/>
          <a:lstStyle/>
          <a:p>
            <a:r>
              <a:rPr lang="en-US" b="1" dirty="0">
                <a:solidFill>
                  <a:srgbClr val="079418"/>
                </a:solidFill>
              </a:rPr>
              <a:t>Association Analysis</a:t>
            </a:r>
            <a:endParaRPr lang="en-US" dirty="0"/>
          </a:p>
        </p:txBody>
      </p:sp>
      <p:pic>
        <p:nvPicPr>
          <p:cNvPr id="6" name="Content Placeholder 5" descr="Graphical user interface, text, application&#10;&#10;Description automatically generated">
            <a:extLst>
              <a:ext uri="{FF2B5EF4-FFF2-40B4-BE49-F238E27FC236}">
                <a16:creationId xmlns:a16="http://schemas.microsoft.com/office/drawing/2014/main" id="{DC1CBE4E-CC0E-C460-9492-C3AE9D17B030}"/>
              </a:ext>
            </a:extLst>
          </p:cNvPr>
          <p:cNvPicPr>
            <a:picLocks noGrp="1" noChangeAspect="1"/>
          </p:cNvPicPr>
          <p:nvPr>
            <p:ph idx="1"/>
          </p:nvPr>
        </p:nvPicPr>
        <p:blipFill>
          <a:blip r:embed="rId2"/>
          <a:stretch>
            <a:fillRect/>
          </a:stretch>
        </p:blipFill>
        <p:spPr>
          <a:xfrm>
            <a:off x="2590484" y="1825625"/>
            <a:ext cx="7011032" cy="4351338"/>
          </a:xfrm>
        </p:spPr>
      </p:pic>
      <p:sp>
        <p:nvSpPr>
          <p:cNvPr id="4" name="Slide Number Placeholder 3">
            <a:extLst>
              <a:ext uri="{FF2B5EF4-FFF2-40B4-BE49-F238E27FC236}">
                <a16:creationId xmlns:a16="http://schemas.microsoft.com/office/drawing/2014/main" id="{F36A6C78-8CB2-E3F0-8890-FFAF8B09A006}"/>
              </a:ext>
            </a:extLst>
          </p:cNvPr>
          <p:cNvSpPr>
            <a:spLocks noGrp="1"/>
          </p:cNvSpPr>
          <p:nvPr>
            <p:ph type="sldNum" sz="quarter" idx="12"/>
          </p:nvPr>
        </p:nvSpPr>
        <p:spPr/>
        <p:txBody>
          <a:bodyPr/>
          <a:lstStyle/>
          <a:p>
            <a:fld id="{F860F34E-4A79-A240-AEA8-3E29BB228B1B}" type="slidenum">
              <a:rPr lang="en-US" smtClean="0"/>
              <a:t>14</a:t>
            </a:fld>
            <a:endParaRPr lang="en-US"/>
          </a:p>
        </p:txBody>
      </p:sp>
    </p:spTree>
    <p:extLst>
      <p:ext uri="{BB962C8B-B14F-4D97-AF65-F5344CB8AC3E}">
        <p14:creationId xmlns:p14="http://schemas.microsoft.com/office/powerpoint/2010/main" val="28302990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63F58-2C68-9729-4E48-41E4C1046289}"/>
              </a:ext>
            </a:extLst>
          </p:cNvPr>
          <p:cNvSpPr>
            <a:spLocks noGrp="1"/>
          </p:cNvSpPr>
          <p:nvPr>
            <p:ph type="title"/>
          </p:nvPr>
        </p:nvSpPr>
        <p:spPr/>
        <p:txBody>
          <a:bodyPr/>
          <a:lstStyle/>
          <a:p>
            <a:r>
              <a:rPr lang="en-US" b="1" dirty="0">
                <a:solidFill>
                  <a:srgbClr val="079418"/>
                </a:solidFill>
              </a:rPr>
              <a:t>Association Analysis</a:t>
            </a:r>
            <a:endParaRPr lang="en-US" dirty="0"/>
          </a:p>
        </p:txBody>
      </p:sp>
      <p:pic>
        <p:nvPicPr>
          <p:cNvPr id="6" name="Content Placeholder 5" descr="Graphical user interface, application&#10;&#10;Description automatically generated">
            <a:extLst>
              <a:ext uri="{FF2B5EF4-FFF2-40B4-BE49-F238E27FC236}">
                <a16:creationId xmlns:a16="http://schemas.microsoft.com/office/drawing/2014/main" id="{7FC62AE0-958D-72AF-3836-0CFD7DCA3731}"/>
              </a:ext>
            </a:extLst>
          </p:cNvPr>
          <p:cNvPicPr>
            <a:picLocks noGrp="1" noChangeAspect="1"/>
          </p:cNvPicPr>
          <p:nvPr>
            <p:ph idx="1"/>
          </p:nvPr>
        </p:nvPicPr>
        <p:blipFill>
          <a:blip r:embed="rId2"/>
          <a:stretch>
            <a:fillRect/>
          </a:stretch>
        </p:blipFill>
        <p:spPr>
          <a:xfrm>
            <a:off x="2476616" y="1825625"/>
            <a:ext cx="7238768" cy="4351338"/>
          </a:xfrm>
        </p:spPr>
      </p:pic>
      <p:sp>
        <p:nvSpPr>
          <p:cNvPr id="4" name="Slide Number Placeholder 3">
            <a:extLst>
              <a:ext uri="{FF2B5EF4-FFF2-40B4-BE49-F238E27FC236}">
                <a16:creationId xmlns:a16="http://schemas.microsoft.com/office/drawing/2014/main" id="{48510234-F70C-2F53-DC12-73268541B449}"/>
              </a:ext>
            </a:extLst>
          </p:cNvPr>
          <p:cNvSpPr>
            <a:spLocks noGrp="1"/>
          </p:cNvSpPr>
          <p:nvPr>
            <p:ph type="sldNum" sz="quarter" idx="12"/>
          </p:nvPr>
        </p:nvSpPr>
        <p:spPr/>
        <p:txBody>
          <a:bodyPr/>
          <a:lstStyle/>
          <a:p>
            <a:fld id="{F860F34E-4A79-A240-AEA8-3E29BB228B1B}" type="slidenum">
              <a:rPr lang="en-US" smtClean="0"/>
              <a:t>15</a:t>
            </a:fld>
            <a:endParaRPr lang="en-US"/>
          </a:p>
        </p:txBody>
      </p:sp>
    </p:spTree>
    <p:extLst>
      <p:ext uri="{BB962C8B-B14F-4D97-AF65-F5344CB8AC3E}">
        <p14:creationId xmlns:p14="http://schemas.microsoft.com/office/powerpoint/2010/main" val="16688935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256CB-4767-4ECC-AC62-70539006A9A3}"/>
              </a:ext>
            </a:extLst>
          </p:cNvPr>
          <p:cNvSpPr>
            <a:spLocks noGrp="1"/>
          </p:cNvSpPr>
          <p:nvPr>
            <p:ph type="title"/>
          </p:nvPr>
        </p:nvSpPr>
        <p:spPr/>
        <p:txBody>
          <a:bodyPr/>
          <a:lstStyle/>
          <a:p>
            <a:r>
              <a:rPr lang="en-US" b="1" dirty="0">
                <a:solidFill>
                  <a:srgbClr val="079418"/>
                </a:solidFill>
              </a:rPr>
              <a:t>K-Means Cluster Analysis</a:t>
            </a:r>
            <a:endParaRPr lang="en-US" dirty="0"/>
          </a:p>
        </p:txBody>
      </p:sp>
      <p:sp>
        <p:nvSpPr>
          <p:cNvPr id="4" name="Slide Number Placeholder 3">
            <a:extLst>
              <a:ext uri="{FF2B5EF4-FFF2-40B4-BE49-F238E27FC236}">
                <a16:creationId xmlns:a16="http://schemas.microsoft.com/office/drawing/2014/main" id="{5978E298-1B0D-4650-8C3E-5D678ADC6E3A}"/>
              </a:ext>
            </a:extLst>
          </p:cNvPr>
          <p:cNvSpPr>
            <a:spLocks noGrp="1"/>
          </p:cNvSpPr>
          <p:nvPr>
            <p:ph type="sldNum" sz="quarter" idx="12"/>
          </p:nvPr>
        </p:nvSpPr>
        <p:spPr/>
        <p:txBody>
          <a:bodyPr/>
          <a:lstStyle/>
          <a:p>
            <a:fld id="{F860F34E-4A79-A240-AEA8-3E29BB228B1B}" type="slidenum">
              <a:rPr lang="en-US" smtClean="0"/>
              <a:t>16</a:t>
            </a:fld>
            <a:endParaRPr lang="en-US"/>
          </a:p>
        </p:txBody>
      </p:sp>
      <p:pic>
        <p:nvPicPr>
          <p:cNvPr id="7" name="Content Placeholder 6">
            <a:extLst>
              <a:ext uri="{FF2B5EF4-FFF2-40B4-BE49-F238E27FC236}">
                <a16:creationId xmlns:a16="http://schemas.microsoft.com/office/drawing/2014/main" id="{19C2DA86-609D-4A5D-B108-6186E9B9A5CE}"/>
              </a:ext>
            </a:extLst>
          </p:cNvPr>
          <p:cNvPicPr>
            <a:picLocks noGrp="1" noChangeAspect="1"/>
          </p:cNvPicPr>
          <p:nvPr>
            <p:ph idx="1"/>
          </p:nvPr>
        </p:nvPicPr>
        <p:blipFill>
          <a:blip r:embed="rId2"/>
          <a:stretch>
            <a:fillRect/>
          </a:stretch>
        </p:blipFill>
        <p:spPr>
          <a:xfrm>
            <a:off x="1125414" y="2067951"/>
            <a:ext cx="9762979" cy="3779389"/>
          </a:xfrm>
        </p:spPr>
      </p:pic>
    </p:spTree>
    <p:extLst>
      <p:ext uri="{BB962C8B-B14F-4D97-AF65-F5344CB8AC3E}">
        <p14:creationId xmlns:p14="http://schemas.microsoft.com/office/powerpoint/2010/main" val="3336905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E8844-CE69-4604-B530-466AFECA854D}"/>
              </a:ext>
            </a:extLst>
          </p:cNvPr>
          <p:cNvSpPr>
            <a:spLocks noGrp="1"/>
          </p:cNvSpPr>
          <p:nvPr>
            <p:ph type="title"/>
          </p:nvPr>
        </p:nvSpPr>
        <p:spPr/>
        <p:txBody>
          <a:bodyPr/>
          <a:lstStyle/>
          <a:p>
            <a:r>
              <a:rPr lang="en-US" b="1" dirty="0">
                <a:solidFill>
                  <a:srgbClr val="079418"/>
                </a:solidFill>
              </a:rPr>
              <a:t>K-Means Cluster Analysis</a:t>
            </a:r>
            <a:endParaRPr lang="en-US" dirty="0"/>
          </a:p>
        </p:txBody>
      </p:sp>
      <p:sp>
        <p:nvSpPr>
          <p:cNvPr id="4" name="Slide Number Placeholder 3">
            <a:extLst>
              <a:ext uri="{FF2B5EF4-FFF2-40B4-BE49-F238E27FC236}">
                <a16:creationId xmlns:a16="http://schemas.microsoft.com/office/drawing/2014/main" id="{1D804A26-0A82-4D93-BFED-C7C461BD144D}"/>
              </a:ext>
            </a:extLst>
          </p:cNvPr>
          <p:cNvSpPr>
            <a:spLocks noGrp="1"/>
          </p:cNvSpPr>
          <p:nvPr>
            <p:ph type="sldNum" sz="quarter" idx="12"/>
          </p:nvPr>
        </p:nvSpPr>
        <p:spPr/>
        <p:txBody>
          <a:bodyPr/>
          <a:lstStyle/>
          <a:p>
            <a:fld id="{F860F34E-4A79-A240-AEA8-3E29BB228B1B}" type="slidenum">
              <a:rPr lang="en-US" smtClean="0"/>
              <a:t>17</a:t>
            </a:fld>
            <a:endParaRPr lang="en-US"/>
          </a:p>
        </p:txBody>
      </p:sp>
      <p:pic>
        <p:nvPicPr>
          <p:cNvPr id="12" name="Content Placeholder 11" descr="Chart, bubble chart&#10;&#10;Description automatically generated">
            <a:extLst>
              <a:ext uri="{FF2B5EF4-FFF2-40B4-BE49-F238E27FC236}">
                <a16:creationId xmlns:a16="http://schemas.microsoft.com/office/drawing/2014/main" id="{837CE558-0EC0-E169-1773-0779AC32CB4B}"/>
              </a:ext>
            </a:extLst>
          </p:cNvPr>
          <p:cNvPicPr>
            <a:picLocks noGrp="1" noChangeAspect="1"/>
          </p:cNvPicPr>
          <p:nvPr>
            <p:ph idx="1"/>
          </p:nvPr>
        </p:nvPicPr>
        <p:blipFill>
          <a:blip r:embed="rId2"/>
          <a:stretch>
            <a:fillRect/>
          </a:stretch>
        </p:blipFill>
        <p:spPr>
          <a:xfrm>
            <a:off x="2595797" y="1825625"/>
            <a:ext cx="7000405" cy="4351338"/>
          </a:xfrm>
        </p:spPr>
      </p:pic>
    </p:spTree>
    <p:extLst>
      <p:ext uri="{BB962C8B-B14F-4D97-AF65-F5344CB8AC3E}">
        <p14:creationId xmlns:p14="http://schemas.microsoft.com/office/powerpoint/2010/main" val="3448998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Slide Number Placeholder 3">
            <a:extLst>
              <a:ext uri="{FF2B5EF4-FFF2-40B4-BE49-F238E27FC236}">
                <a16:creationId xmlns:a16="http://schemas.microsoft.com/office/drawing/2014/main" id="{E148FF03-941C-2DFD-5C2A-EEE1DB5BDF3B}"/>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F860F34E-4A79-A240-AEA8-3E29BB228B1B}" type="slidenum">
              <a:rPr lang="en-US" smtClean="0"/>
              <a:pPr>
                <a:spcAft>
                  <a:spcPts val="600"/>
                </a:spcAft>
              </a:pPr>
              <a:t>18</a:t>
            </a:fld>
            <a:endParaRPr lang="en-US"/>
          </a:p>
        </p:txBody>
      </p:sp>
      <p:sp>
        <p:nvSpPr>
          <p:cNvPr id="21" name="Isosceles Triangle 2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Graphical user interface&#10;&#10;Description automatically generated">
            <a:extLst>
              <a:ext uri="{FF2B5EF4-FFF2-40B4-BE49-F238E27FC236}">
                <a16:creationId xmlns:a16="http://schemas.microsoft.com/office/drawing/2014/main" id="{5DAC9AC4-C298-E5E0-9E07-D7CAEE9166EA}"/>
              </a:ext>
            </a:extLst>
          </p:cNvPr>
          <p:cNvPicPr>
            <a:picLocks noGrp="1" noChangeAspect="1"/>
          </p:cNvPicPr>
          <p:nvPr>
            <p:ph idx="1"/>
          </p:nvPr>
        </p:nvPicPr>
        <p:blipFill>
          <a:blip r:embed="rId2"/>
          <a:stretch>
            <a:fillRect/>
          </a:stretch>
        </p:blipFill>
        <p:spPr>
          <a:xfrm>
            <a:off x="1491813" y="643467"/>
            <a:ext cx="9208373" cy="5571065"/>
          </a:xfrm>
          <a:prstGeom prst="rect">
            <a:avLst/>
          </a:prstGeom>
          <a:ln>
            <a:noFill/>
          </a:ln>
        </p:spPr>
      </p:pic>
      <p:sp>
        <p:nvSpPr>
          <p:cNvPr id="23" name="Isosceles Triangle 2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37540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BD059-F0EC-4F69-9278-5BF8CC283CF4}"/>
              </a:ext>
            </a:extLst>
          </p:cNvPr>
          <p:cNvSpPr>
            <a:spLocks noGrp="1"/>
          </p:cNvSpPr>
          <p:nvPr>
            <p:ph type="title"/>
          </p:nvPr>
        </p:nvSpPr>
        <p:spPr/>
        <p:txBody>
          <a:bodyPr/>
          <a:lstStyle/>
          <a:p>
            <a:r>
              <a:rPr lang="en-US" b="1" dirty="0">
                <a:solidFill>
                  <a:srgbClr val="079418"/>
                </a:solidFill>
              </a:rPr>
              <a:t>Conclusion</a:t>
            </a:r>
            <a:endParaRPr lang="en-US" dirty="0"/>
          </a:p>
        </p:txBody>
      </p:sp>
      <p:sp>
        <p:nvSpPr>
          <p:cNvPr id="3" name="Content Placeholder 2">
            <a:extLst>
              <a:ext uri="{FF2B5EF4-FFF2-40B4-BE49-F238E27FC236}">
                <a16:creationId xmlns:a16="http://schemas.microsoft.com/office/drawing/2014/main" id="{3CA97C7F-060A-41EA-BEBA-1FD8DF7B276C}"/>
              </a:ext>
            </a:extLst>
          </p:cNvPr>
          <p:cNvSpPr>
            <a:spLocks noGrp="1"/>
          </p:cNvSpPr>
          <p:nvPr>
            <p:ph idx="1"/>
          </p:nvPr>
        </p:nvSpPr>
        <p:spPr>
          <a:xfrm>
            <a:off x="838200" y="1459865"/>
            <a:ext cx="10515600" cy="4351338"/>
          </a:xfrm>
        </p:spPr>
        <p:txBody>
          <a:bodyPr>
            <a:noAutofit/>
          </a:bodyPr>
          <a:lstStyle/>
          <a:p>
            <a:pPr lvl="0" algn="just"/>
            <a:r>
              <a:rPr lang="en-IN" dirty="0"/>
              <a:t>Association rules help us understand the relationship between words or tokens in a statement. On the right, we have all of these conclusions and they have all rules matching look like stars, good, greats, price, and more. Which information do we need we can see all of this product information.  In my data, good, great, product, stars, play and quality have a high confidence level.</a:t>
            </a:r>
            <a:endParaRPr lang="en-US" dirty="0"/>
          </a:p>
          <a:p>
            <a:pPr lvl="0" algn="just"/>
            <a:r>
              <a:rPr lang="en-IN" dirty="0"/>
              <a:t>In K-Meaning Clustering Analysis, by arranging the clusters one can notice words like love, purchase, gift, tablet, price, kindle read, simple, good and great. Someone noticed that the reviews were mostly positive and the customers responded positively</a:t>
            </a:r>
            <a:endParaRPr lang="en-US" dirty="0"/>
          </a:p>
          <a:p>
            <a:pPr algn="just"/>
            <a:endParaRPr lang="en-US" sz="2400" dirty="0"/>
          </a:p>
        </p:txBody>
      </p:sp>
      <p:sp>
        <p:nvSpPr>
          <p:cNvPr id="4" name="Slide Number Placeholder 3">
            <a:extLst>
              <a:ext uri="{FF2B5EF4-FFF2-40B4-BE49-F238E27FC236}">
                <a16:creationId xmlns:a16="http://schemas.microsoft.com/office/drawing/2014/main" id="{724DB46A-BD78-4DD8-A316-436C0F870B06}"/>
              </a:ext>
            </a:extLst>
          </p:cNvPr>
          <p:cNvSpPr>
            <a:spLocks noGrp="1"/>
          </p:cNvSpPr>
          <p:nvPr>
            <p:ph type="sldNum" sz="quarter" idx="12"/>
          </p:nvPr>
        </p:nvSpPr>
        <p:spPr/>
        <p:txBody>
          <a:bodyPr/>
          <a:lstStyle/>
          <a:p>
            <a:fld id="{F860F34E-4A79-A240-AEA8-3E29BB228B1B}" type="slidenum">
              <a:rPr lang="en-US" smtClean="0"/>
              <a:t>19</a:t>
            </a:fld>
            <a:endParaRPr lang="en-US"/>
          </a:p>
        </p:txBody>
      </p:sp>
    </p:spTree>
    <p:extLst>
      <p:ext uri="{BB962C8B-B14F-4D97-AF65-F5344CB8AC3E}">
        <p14:creationId xmlns:p14="http://schemas.microsoft.com/office/powerpoint/2010/main" val="3914214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8F09505-16A9-5F40-9BAF-3E022D3C2EAB}"/>
              </a:ext>
            </a:extLst>
          </p:cNvPr>
          <p:cNvSpPr/>
          <p:nvPr/>
        </p:nvSpPr>
        <p:spPr>
          <a:xfrm>
            <a:off x="0" y="984738"/>
            <a:ext cx="12192000" cy="4470276"/>
          </a:xfrm>
          <a:prstGeom prst="rect">
            <a:avLst/>
          </a:prstGeom>
          <a:gradFill flip="none" rotWithShape="1">
            <a:gsLst>
              <a:gs pos="0">
                <a:srgbClr val="00A44E"/>
              </a:gs>
              <a:gs pos="100000">
                <a:srgbClr val="004A24"/>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1831007" y="2104104"/>
            <a:ext cx="8355211" cy="2792361"/>
          </a:xfrm>
        </p:spPr>
        <p:txBody>
          <a:bodyPr>
            <a:normAutofit/>
          </a:bodyPr>
          <a:lstStyle/>
          <a:p>
            <a:pPr marL="0" indent="0" algn="ctr">
              <a:lnSpc>
                <a:spcPct val="100000"/>
              </a:lnSpc>
              <a:spcBef>
                <a:spcPts val="1600"/>
              </a:spcBef>
              <a:buNone/>
            </a:pPr>
            <a:endParaRPr lang="en-US" b="1" dirty="0">
              <a:solidFill>
                <a:schemeClr val="bg1"/>
              </a:solidFill>
              <a:cs typeface="Times New Roman" panose="02020603050405020304" pitchFamily="18" charset="0"/>
            </a:endParaRPr>
          </a:p>
          <a:p>
            <a:pPr marL="0" indent="0" algn="ctr">
              <a:lnSpc>
                <a:spcPct val="100000"/>
              </a:lnSpc>
              <a:spcBef>
                <a:spcPts val="1600"/>
              </a:spcBef>
              <a:buNone/>
            </a:pPr>
            <a:r>
              <a:rPr lang="en-US" b="1">
                <a:solidFill>
                  <a:schemeClr val="bg1"/>
                </a:solidFill>
                <a:cs typeface="Times New Roman" panose="02020603050405020304" pitchFamily="18" charset="0"/>
              </a:rPr>
              <a:t>ANALYSIS OF </a:t>
            </a:r>
            <a:r>
              <a:rPr lang="en-US" b="1" dirty="0">
                <a:solidFill>
                  <a:schemeClr val="bg1"/>
                </a:solidFill>
                <a:cs typeface="Times New Roman" panose="02020603050405020304" pitchFamily="18" charset="0"/>
              </a:rPr>
              <a:t>TOY PRODUCTS OF AMAZON </a:t>
            </a:r>
            <a:r>
              <a:rPr lang="en-US" sz="1800" b="1" dirty="0">
                <a:effectLst/>
                <a:ea typeface="Calibri" panose="020F0502020204030204" pitchFamily="34" charset="0"/>
              </a:rPr>
              <a:t>	</a:t>
            </a:r>
            <a:endParaRPr lang="en-US" sz="1800" b="1" dirty="0">
              <a:cs typeface="Times New Roman" panose="02020603050405020304" pitchFamily="18" charset="0"/>
            </a:endParaRPr>
          </a:p>
        </p:txBody>
      </p:sp>
      <p:pic>
        <p:nvPicPr>
          <p:cNvPr id="7" name="Picture 6">
            <a:extLst>
              <a:ext uri="{FF2B5EF4-FFF2-40B4-BE49-F238E27FC236}">
                <a16:creationId xmlns:a16="http://schemas.microsoft.com/office/drawing/2014/main" id="{DFFC1D17-55AD-6C45-BF39-A59E65E2791E}"/>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0" name="Picture 9">
            <a:extLst>
              <a:ext uri="{FF2B5EF4-FFF2-40B4-BE49-F238E27FC236}">
                <a16:creationId xmlns:a16="http://schemas.microsoft.com/office/drawing/2014/main" id="{89B29CF7-7FFE-834F-A256-BC3C11FAF001}"/>
              </a:ext>
            </a:extLst>
          </p:cNvPr>
          <p:cNvPicPr>
            <a:picLocks noChangeAspect="1"/>
          </p:cNvPicPr>
          <p:nvPr/>
        </p:nvPicPr>
        <p:blipFill>
          <a:blip r:embed="rId3"/>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FE692014-46C0-4B98-BCEF-92C154242C2E}"/>
              </a:ext>
            </a:extLst>
          </p:cNvPr>
          <p:cNvSpPr>
            <a:spLocks noGrp="1"/>
          </p:cNvSpPr>
          <p:nvPr>
            <p:ph type="sldNum" sz="quarter" idx="12"/>
          </p:nvPr>
        </p:nvSpPr>
        <p:spPr/>
        <p:txBody>
          <a:bodyPr/>
          <a:lstStyle/>
          <a:p>
            <a:fld id="{F860F34E-4A79-A240-AEA8-3E29BB228B1B}" type="slidenum">
              <a:rPr lang="en-US" smtClean="0"/>
              <a:t>2</a:t>
            </a:fld>
            <a:endParaRPr lang="en-US"/>
          </a:p>
        </p:txBody>
      </p:sp>
    </p:spTree>
    <p:extLst>
      <p:ext uri="{BB962C8B-B14F-4D97-AF65-F5344CB8AC3E}">
        <p14:creationId xmlns:p14="http://schemas.microsoft.com/office/powerpoint/2010/main" val="12787551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82A2942-080C-FE43-35B3-2B2148A3174F}"/>
              </a:ext>
            </a:extLst>
          </p:cNvPr>
          <p:cNvSpPr>
            <a:spLocks noGrp="1"/>
          </p:cNvSpPr>
          <p:nvPr>
            <p:ph type="sldNum" sz="quarter" idx="12"/>
          </p:nvPr>
        </p:nvSpPr>
        <p:spPr/>
        <p:txBody>
          <a:bodyPr/>
          <a:lstStyle/>
          <a:p>
            <a:fld id="{F860F34E-4A79-A240-AEA8-3E29BB228B1B}" type="slidenum">
              <a:rPr lang="en-US" smtClean="0"/>
              <a:t>20</a:t>
            </a:fld>
            <a:endParaRPr lang="en-US"/>
          </a:p>
        </p:txBody>
      </p:sp>
      <p:sp>
        <p:nvSpPr>
          <p:cNvPr id="5" name="Title 1">
            <a:extLst>
              <a:ext uri="{FF2B5EF4-FFF2-40B4-BE49-F238E27FC236}">
                <a16:creationId xmlns:a16="http://schemas.microsoft.com/office/drawing/2014/main" id="{17FB3162-3AE8-550D-970B-7FD79EA7F3FF}"/>
              </a:ext>
            </a:extLst>
          </p:cNvPr>
          <p:cNvSpPr>
            <a:spLocks noGrp="1"/>
          </p:cNvSpPr>
          <p:nvPr>
            <p:ph idx="1"/>
          </p:nvPr>
        </p:nvSpPr>
        <p:spPr>
          <a:xfrm>
            <a:off x="818147" y="505326"/>
            <a:ext cx="10535653" cy="5671637"/>
          </a:xfrm>
        </p:spPr>
        <p:txBody>
          <a:bodyPr/>
          <a:lstStyle/>
          <a:p>
            <a:pPr lvl="0" algn="just"/>
            <a:r>
              <a:rPr lang="en-IN" dirty="0"/>
              <a:t>Finally, I realized that a better, better and better customer item received the most reviews and was positive.</a:t>
            </a:r>
            <a:endParaRPr lang="en-US" dirty="0"/>
          </a:p>
          <a:p>
            <a:pPr lvl="0" algn="just"/>
            <a:r>
              <a:rPr lang="en-IN" dirty="0"/>
              <a:t>Overall, customers seem to be satisfied with the products they buy and these reviews can be helpful for future customers.</a:t>
            </a:r>
            <a:endParaRPr lang="en-US" dirty="0"/>
          </a:p>
          <a:p>
            <a:pPr lvl="0" algn="just"/>
            <a:r>
              <a:rPr lang="en-IN" dirty="0"/>
              <a:t>The conclusion here is so obvious. Reviews have greatly helped consumers make an easy decision on whether or not to buy a product Finally, I would say that user reviews, which have been verified and provided by customers, have helped buyers make a good purchase decision by providing a thorough explanation of the products, which has been particularly effective in the Toy area.</a:t>
            </a:r>
            <a:endParaRPr lang="en-US" dirty="0"/>
          </a:p>
          <a:p>
            <a:endParaRPr lang="en-US" dirty="0"/>
          </a:p>
        </p:txBody>
      </p:sp>
    </p:spTree>
    <p:extLst>
      <p:ext uri="{BB962C8B-B14F-4D97-AF65-F5344CB8AC3E}">
        <p14:creationId xmlns:p14="http://schemas.microsoft.com/office/powerpoint/2010/main" val="30422777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F402B760-09FB-7348-8C67-DCAC88C6CBC2}"/>
              </a:ext>
            </a:extLst>
          </p:cNvPr>
          <p:cNvSpPr/>
          <p:nvPr/>
        </p:nvSpPr>
        <p:spPr>
          <a:xfrm>
            <a:off x="8076008" y="534573"/>
            <a:ext cx="3457401" cy="3962668"/>
          </a:xfrm>
          <a:prstGeom prst="ellipse">
            <a:avLst/>
          </a:prstGeom>
          <a:solidFill>
            <a:srgbClr val="74C42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500" dirty="0">
              <a:ln w="0"/>
              <a:solidFill>
                <a:schemeClr val="bg1"/>
              </a:solidFill>
              <a:effectLst>
                <a:outerShdw blurRad="38100" dist="19050" dir="2700000" algn="tl" rotWithShape="0">
                  <a:schemeClr val="dk1">
                    <a:alpha val="40000"/>
                  </a:schemeClr>
                </a:outerShdw>
              </a:effectLst>
            </a:endParaRPr>
          </a:p>
        </p:txBody>
      </p:sp>
      <p:sp>
        <p:nvSpPr>
          <p:cNvPr id="21" name="Oval 20">
            <a:extLst>
              <a:ext uri="{FF2B5EF4-FFF2-40B4-BE49-F238E27FC236}">
                <a16:creationId xmlns:a16="http://schemas.microsoft.com/office/drawing/2014/main" id="{10A4EF44-D1A3-E14E-BB09-389A47FCDC48}"/>
              </a:ext>
            </a:extLst>
          </p:cNvPr>
          <p:cNvSpPr/>
          <p:nvPr/>
        </p:nvSpPr>
        <p:spPr>
          <a:xfrm>
            <a:off x="5570806" y="1310738"/>
            <a:ext cx="3050247" cy="2960392"/>
          </a:xfrm>
          <a:prstGeom prst="ellipse">
            <a:avLst/>
          </a:prstGeom>
          <a:solidFill>
            <a:srgbClr val="007B3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300" dirty="0">
              <a:ln w="0"/>
              <a:solidFill>
                <a:schemeClr val="bg1"/>
              </a:solidFill>
              <a:effectLst>
                <a:outerShdw blurRad="38100" dist="19050" dir="2700000" algn="tl" rotWithShape="0">
                  <a:schemeClr val="dk1">
                    <a:alpha val="40000"/>
                  </a:schemeClr>
                </a:outerShdw>
              </a:effectLst>
            </a:endParaRPr>
          </a:p>
        </p:txBody>
      </p:sp>
      <p:sp>
        <p:nvSpPr>
          <p:cNvPr id="22" name="Oval 21">
            <a:extLst>
              <a:ext uri="{FF2B5EF4-FFF2-40B4-BE49-F238E27FC236}">
                <a16:creationId xmlns:a16="http://schemas.microsoft.com/office/drawing/2014/main" id="{683A2ACE-0D5E-384B-9A6E-674AEC575B68}"/>
              </a:ext>
            </a:extLst>
          </p:cNvPr>
          <p:cNvSpPr/>
          <p:nvPr/>
        </p:nvSpPr>
        <p:spPr>
          <a:xfrm>
            <a:off x="7216726" y="3762622"/>
            <a:ext cx="2242826" cy="2367618"/>
          </a:xfrm>
          <a:prstGeom prst="ellipse">
            <a:avLst/>
          </a:prstGeom>
          <a:solidFill>
            <a:srgbClr val="00A6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300" dirty="0">
              <a:ln w="0"/>
              <a:solidFill>
                <a:schemeClr val="bg1"/>
              </a:solidFill>
              <a:effectLst>
                <a:outerShdw blurRad="38100" dist="19050" dir="2700000" algn="tl" rotWithShape="0">
                  <a:schemeClr val="dk1">
                    <a:alpha val="40000"/>
                  </a:schemeClr>
                </a:outerShdw>
              </a:effectLst>
            </a:endParaRPr>
          </a:p>
        </p:txBody>
      </p:sp>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21</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767189" y="1879381"/>
            <a:ext cx="3930518" cy="2589090"/>
          </a:xfrm>
        </p:spPr>
        <p:txBody>
          <a:bodyPr>
            <a:normAutofit/>
          </a:bodyPr>
          <a:lstStyle/>
          <a:p>
            <a:r>
              <a:rPr lang="en-US" sz="7200" b="1" dirty="0">
                <a:solidFill>
                  <a:srgbClr val="079418"/>
                </a:solidFill>
              </a:rPr>
              <a:t>Thank You</a:t>
            </a:r>
            <a:endParaRPr lang="en-US" sz="7200" dirty="0"/>
          </a:p>
        </p:txBody>
      </p:sp>
    </p:spTree>
    <p:extLst>
      <p:ext uri="{BB962C8B-B14F-4D97-AF65-F5344CB8AC3E}">
        <p14:creationId xmlns:p14="http://schemas.microsoft.com/office/powerpoint/2010/main" val="26332079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E3DFE-F30A-4399-BEB2-A8F483193F10}"/>
              </a:ext>
            </a:extLst>
          </p:cNvPr>
          <p:cNvSpPr>
            <a:spLocks noGrp="1"/>
          </p:cNvSpPr>
          <p:nvPr>
            <p:ph type="title"/>
          </p:nvPr>
        </p:nvSpPr>
        <p:spPr/>
        <p:txBody>
          <a:bodyPr/>
          <a:lstStyle/>
          <a:p>
            <a:r>
              <a:rPr lang="en-US" b="1" dirty="0">
                <a:solidFill>
                  <a:srgbClr val="079418"/>
                </a:solidFill>
              </a:rPr>
              <a:t>Introduction</a:t>
            </a:r>
            <a:endParaRPr lang="en-US" dirty="0"/>
          </a:p>
        </p:txBody>
      </p:sp>
      <p:sp>
        <p:nvSpPr>
          <p:cNvPr id="3" name="Content Placeholder 2">
            <a:extLst>
              <a:ext uri="{FF2B5EF4-FFF2-40B4-BE49-F238E27FC236}">
                <a16:creationId xmlns:a16="http://schemas.microsoft.com/office/drawing/2014/main" id="{833E47BA-D962-437D-ABFE-FEF31C335AE1}"/>
              </a:ext>
            </a:extLst>
          </p:cNvPr>
          <p:cNvSpPr>
            <a:spLocks noGrp="1"/>
          </p:cNvSpPr>
          <p:nvPr>
            <p:ph idx="1"/>
          </p:nvPr>
        </p:nvSpPr>
        <p:spPr>
          <a:xfrm>
            <a:off x="752354" y="1412111"/>
            <a:ext cx="10601446" cy="4764852"/>
          </a:xfrm>
        </p:spPr>
        <p:txBody>
          <a:bodyPr>
            <a:normAutofit fontScale="70000" lnSpcReduction="20000"/>
          </a:bodyPr>
          <a:lstStyle/>
          <a:p>
            <a:pPr algn="just"/>
            <a:r>
              <a:rPr lang="en-US" sz="3400" b="1" dirty="0"/>
              <a:t> </a:t>
            </a:r>
            <a:r>
              <a:rPr lang="en-IN" sz="3400" dirty="0"/>
              <a:t>I select toy products of amazon dataset with all text type fields and I take this dataset from the Kaggle website .</a:t>
            </a:r>
          </a:p>
          <a:p>
            <a:pPr algn="just"/>
            <a:r>
              <a:rPr lang="en-IN" sz="3400" dirty="0"/>
              <a:t> Most Amazon product reviews allow users to rate items based on their overall quality. The Toys and Games section allows users to provide more feedback, including product ratings. In terms of fun, durability and educational quality. All information is available in this dataset. Toy products on Amazon include a variety of electronic toys, a variety of dolls, a variety of colours and plaids, Lego, toy trains, cars and more. </a:t>
            </a:r>
          </a:p>
          <a:p>
            <a:pPr algn="just"/>
            <a:r>
              <a:rPr lang="en-IN" sz="3400" dirty="0"/>
              <a:t>When people shop online, they usually check product ratings and reviews before deciding on a product because there are many brands that sell the same product. </a:t>
            </a:r>
          </a:p>
          <a:p>
            <a:pPr algn="just"/>
            <a:r>
              <a:rPr lang="en-IN" sz="3400" dirty="0"/>
              <a:t>For example, when someone goes out to buy a frozen toy, they look for reviews of that product, how many have recommended it, and how many have found the review or recommendation useful. After analyse these points one can decide which one they can buy. </a:t>
            </a:r>
            <a:endParaRPr lang="en-US" sz="3400" dirty="0"/>
          </a:p>
          <a:p>
            <a:pPr algn="just"/>
            <a:r>
              <a:rPr lang="en-IN" sz="3400" dirty="0"/>
              <a:t>They have 8626 example, 0 special attributes and 12 regular attributes.</a:t>
            </a:r>
            <a:endParaRPr lang="en-US" sz="3400" dirty="0"/>
          </a:p>
          <a:p>
            <a:endParaRPr lang="en-US" sz="1600" dirty="0"/>
          </a:p>
        </p:txBody>
      </p:sp>
      <p:sp>
        <p:nvSpPr>
          <p:cNvPr id="4" name="Slide Number Placeholder 3">
            <a:extLst>
              <a:ext uri="{FF2B5EF4-FFF2-40B4-BE49-F238E27FC236}">
                <a16:creationId xmlns:a16="http://schemas.microsoft.com/office/drawing/2014/main" id="{30319518-CB6B-4E85-AA67-654FC4535532}"/>
              </a:ext>
            </a:extLst>
          </p:cNvPr>
          <p:cNvSpPr>
            <a:spLocks noGrp="1"/>
          </p:cNvSpPr>
          <p:nvPr>
            <p:ph type="sldNum" sz="quarter" idx="12"/>
          </p:nvPr>
        </p:nvSpPr>
        <p:spPr/>
        <p:txBody>
          <a:bodyPr/>
          <a:lstStyle/>
          <a:p>
            <a:fld id="{F860F34E-4A79-A240-AEA8-3E29BB228B1B}" type="slidenum">
              <a:rPr lang="en-US" smtClean="0"/>
              <a:t>3</a:t>
            </a:fld>
            <a:endParaRPr lang="en-US"/>
          </a:p>
        </p:txBody>
      </p:sp>
    </p:spTree>
    <p:extLst>
      <p:ext uri="{BB962C8B-B14F-4D97-AF65-F5344CB8AC3E}">
        <p14:creationId xmlns:p14="http://schemas.microsoft.com/office/powerpoint/2010/main" val="356428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8575A-7957-4C9D-9EA6-4BCF363F7028}"/>
              </a:ext>
            </a:extLst>
          </p:cNvPr>
          <p:cNvSpPr>
            <a:spLocks noGrp="1"/>
          </p:cNvSpPr>
          <p:nvPr>
            <p:ph type="title"/>
          </p:nvPr>
        </p:nvSpPr>
        <p:spPr/>
        <p:txBody>
          <a:bodyPr/>
          <a:lstStyle/>
          <a:p>
            <a:r>
              <a:rPr lang="en-US" b="1" dirty="0">
                <a:solidFill>
                  <a:srgbClr val="079418"/>
                </a:solidFill>
              </a:rPr>
              <a:t>Data Cleaning</a:t>
            </a:r>
            <a:endParaRPr lang="en-US" dirty="0"/>
          </a:p>
        </p:txBody>
      </p:sp>
      <p:sp>
        <p:nvSpPr>
          <p:cNvPr id="3" name="Content Placeholder 2">
            <a:extLst>
              <a:ext uri="{FF2B5EF4-FFF2-40B4-BE49-F238E27FC236}">
                <a16:creationId xmlns:a16="http://schemas.microsoft.com/office/drawing/2014/main" id="{8FC44CD5-E229-4F9C-AD93-91A0CC67D7D8}"/>
              </a:ext>
            </a:extLst>
          </p:cNvPr>
          <p:cNvSpPr>
            <a:spLocks noGrp="1"/>
          </p:cNvSpPr>
          <p:nvPr>
            <p:ph idx="1"/>
          </p:nvPr>
        </p:nvSpPr>
        <p:spPr/>
        <p:txBody>
          <a:bodyPr>
            <a:normAutofit/>
          </a:bodyPr>
          <a:lstStyle/>
          <a:p>
            <a:pPr marL="0" marR="0" indent="0" algn="just">
              <a:lnSpc>
                <a:spcPct val="107000"/>
              </a:lnSpc>
              <a:spcBef>
                <a:spcPts val="0"/>
              </a:spcBef>
              <a:spcAft>
                <a:spcPts val="800"/>
              </a:spcAft>
              <a:buNone/>
            </a:pPr>
            <a:r>
              <a:rPr lang="en-US" sz="2400" dirty="0">
                <a:effectLst/>
                <a:ea typeface="Calibri" panose="020F0502020204030204" pitchFamily="34" charset="0"/>
                <a:cs typeface="Times New Roman" panose="02020603050405020304" pitchFamily="18" charset="0"/>
              </a:rPr>
              <a:t>The data cleaning in this data set is performed as below:</a:t>
            </a:r>
          </a:p>
          <a:p>
            <a:pPr algn="just"/>
            <a:r>
              <a:rPr lang="en-US" sz="2400" dirty="0"/>
              <a:t>As there is no data available and are unnecessary, I have deleted some attributes like price, </a:t>
            </a:r>
            <a:r>
              <a:rPr lang="en-US" sz="2400" dirty="0" err="1"/>
              <a:t>Number_available_in_stock</a:t>
            </a:r>
            <a:r>
              <a:rPr lang="en-US" sz="2400" dirty="0"/>
              <a:t>, </a:t>
            </a:r>
            <a:r>
              <a:rPr lang="en-US" sz="2400" dirty="0" err="1"/>
              <a:t>Number_of_reviews</a:t>
            </a:r>
            <a:r>
              <a:rPr lang="en-US" sz="2400" dirty="0"/>
              <a:t>, </a:t>
            </a:r>
            <a:r>
              <a:rPr lang="en-US" sz="2400" dirty="0" err="1"/>
              <a:t>number_of_answer_question</a:t>
            </a:r>
            <a:r>
              <a:rPr lang="en-US" sz="2400" dirty="0"/>
              <a:t>, </a:t>
            </a:r>
            <a:r>
              <a:rPr lang="en-US" sz="2400" dirty="0" err="1"/>
              <a:t>average_reviews_rating</a:t>
            </a:r>
            <a:r>
              <a:rPr lang="en-US" sz="2400" dirty="0"/>
              <a:t>, etc. </a:t>
            </a:r>
          </a:p>
          <a:p>
            <a:pPr algn="just"/>
            <a:r>
              <a:rPr lang="en-US" sz="2400" dirty="0"/>
              <a:t>I have replaced the missing values with ‘0’ for attributes with type integer. I deleted all integer and I deleted some row these row are price, </a:t>
            </a:r>
            <a:r>
              <a:rPr lang="en-US" sz="2400" dirty="0" err="1"/>
              <a:t>Number_available_in_stock</a:t>
            </a:r>
            <a:r>
              <a:rPr lang="en-US" sz="2400" dirty="0"/>
              <a:t>, </a:t>
            </a:r>
            <a:r>
              <a:rPr lang="en-US" sz="2400" dirty="0" err="1"/>
              <a:t>Number_of_reviews</a:t>
            </a:r>
            <a:r>
              <a:rPr lang="en-US" sz="2400" dirty="0"/>
              <a:t>, </a:t>
            </a:r>
            <a:r>
              <a:rPr lang="en-US" sz="2400" dirty="0" err="1"/>
              <a:t>number_of_answer_question</a:t>
            </a:r>
            <a:r>
              <a:rPr lang="en-US" sz="2400" dirty="0"/>
              <a:t>, </a:t>
            </a:r>
            <a:r>
              <a:rPr lang="en-US" sz="2400" dirty="0" err="1"/>
              <a:t>average_reviews_rating</a:t>
            </a:r>
            <a:r>
              <a:rPr lang="en-US" sz="2400" dirty="0"/>
              <a:t>.</a:t>
            </a:r>
          </a:p>
        </p:txBody>
      </p:sp>
      <p:sp>
        <p:nvSpPr>
          <p:cNvPr id="4" name="Slide Number Placeholder 3">
            <a:extLst>
              <a:ext uri="{FF2B5EF4-FFF2-40B4-BE49-F238E27FC236}">
                <a16:creationId xmlns:a16="http://schemas.microsoft.com/office/drawing/2014/main" id="{E0683EB4-29FD-43CC-98BF-8404E54A1B1E}"/>
              </a:ext>
            </a:extLst>
          </p:cNvPr>
          <p:cNvSpPr>
            <a:spLocks noGrp="1"/>
          </p:cNvSpPr>
          <p:nvPr>
            <p:ph type="sldNum" sz="quarter" idx="12"/>
          </p:nvPr>
        </p:nvSpPr>
        <p:spPr/>
        <p:txBody>
          <a:bodyPr/>
          <a:lstStyle/>
          <a:p>
            <a:fld id="{F860F34E-4A79-A240-AEA8-3E29BB228B1B}" type="slidenum">
              <a:rPr lang="en-US" smtClean="0"/>
              <a:t>4</a:t>
            </a:fld>
            <a:endParaRPr lang="en-US"/>
          </a:p>
        </p:txBody>
      </p:sp>
    </p:spTree>
    <p:extLst>
      <p:ext uri="{BB962C8B-B14F-4D97-AF65-F5344CB8AC3E}">
        <p14:creationId xmlns:p14="http://schemas.microsoft.com/office/powerpoint/2010/main" val="121196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4B9A4-6203-4CBF-9258-2FDFA85C6ED5}"/>
              </a:ext>
            </a:extLst>
          </p:cNvPr>
          <p:cNvSpPr>
            <a:spLocks noGrp="1"/>
          </p:cNvSpPr>
          <p:nvPr>
            <p:ph type="title"/>
          </p:nvPr>
        </p:nvSpPr>
        <p:spPr/>
        <p:txBody>
          <a:bodyPr/>
          <a:lstStyle/>
          <a:p>
            <a:r>
              <a:rPr lang="en-US" b="1" dirty="0">
                <a:solidFill>
                  <a:srgbClr val="079418"/>
                </a:solidFill>
              </a:rPr>
              <a:t>Goal of Analysis</a:t>
            </a:r>
            <a:endParaRPr lang="en-US" dirty="0"/>
          </a:p>
        </p:txBody>
      </p:sp>
      <p:sp>
        <p:nvSpPr>
          <p:cNvPr id="3" name="Content Placeholder 2">
            <a:extLst>
              <a:ext uri="{FF2B5EF4-FFF2-40B4-BE49-F238E27FC236}">
                <a16:creationId xmlns:a16="http://schemas.microsoft.com/office/drawing/2014/main" id="{22412867-65B0-4463-BAAF-64311913844F}"/>
              </a:ext>
            </a:extLst>
          </p:cNvPr>
          <p:cNvSpPr>
            <a:spLocks noGrp="1"/>
          </p:cNvSpPr>
          <p:nvPr>
            <p:ph idx="1"/>
          </p:nvPr>
        </p:nvSpPr>
        <p:spPr/>
        <p:txBody>
          <a:bodyPr>
            <a:normAutofit/>
          </a:bodyPr>
          <a:lstStyle/>
          <a:p>
            <a:pPr algn="just"/>
            <a:r>
              <a:rPr lang="en-IN" sz="2400" dirty="0"/>
              <a:t>My goal is to analyse the whole dataset and provide information on the following:</a:t>
            </a:r>
            <a:endParaRPr lang="en-US" sz="2400" dirty="0"/>
          </a:p>
          <a:p>
            <a:pPr lvl="0" algn="just"/>
            <a:r>
              <a:rPr lang="en-IN" sz="2400" dirty="0"/>
              <a:t>Toy product of customer review and customer made command the product good, great, love and excellent. Then I can easily choose which one I can buy with my kids and my relative's gifts.</a:t>
            </a:r>
            <a:endParaRPr lang="en-US" sz="2400" dirty="0"/>
          </a:p>
          <a:p>
            <a:pPr lvl="0" algn="just"/>
            <a:r>
              <a:rPr lang="en-IN" sz="2400" dirty="0"/>
              <a:t>what customers liked and disliked about the product they purchased.</a:t>
            </a:r>
            <a:endParaRPr lang="en-US" sz="2400" dirty="0"/>
          </a:p>
          <a:p>
            <a:pPr lvl="0" algn="just"/>
            <a:r>
              <a:rPr lang="en-IN" sz="2400" dirty="0"/>
              <a:t>Find the connectivity between terms they used in the review and the quality of the product they purchased.</a:t>
            </a:r>
            <a:endParaRPr lang="en-IN" sz="2400" dirty="0">
              <a:effectLst/>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D1C31936-0B71-49DD-B1E4-DCFEB4BFA28F}"/>
              </a:ext>
            </a:extLst>
          </p:cNvPr>
          <p:cNvSpPr>
            <a:spLocks noGrp="1"/>
          </p:cNvSpPr>
          <p:nvPr>
            <p:ph type="sldNum" sz="quarter" idx="12"/>
          </p:nvPr>
        </p:nvSpPr>
        <p:spPr/>
        <p:txBody>
          <a:bodyPr/>
          <a:lstStyle/>
          <a:p>
            <a:fld id="{F860F34E-4A79-A240-AEA8-3E29BB228B1B}" type="slidenum">
              <a:rPr lang="en-US" smtClean="0"/>
              <a:t>5</a:t>
            </a:fld>
            <a:endParaRPr lang="en-US"/>
          </a:p>
        </p:txBody>
      </p:sp>
    </p:spTree>
    <p:extLst>
      <p:ext uri="{BB962C8B-B14F-4D97-AF65-F5344CB8AC3E}">
        <p14:creationId xmlns:p14="http://schemas.microsoft.com/office/powerpoint/2010/main" val="1433266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8C625-E2A3-437B-A399-A06EE614B7A3}"/>
              </a:ext>
            </a:extLst>
          </p:cNvPr>
          <p:cNvSpPr>
            <a:spLocks noGrp="1"/>
          </p:cNvSpPr>
          <p:nvPr>
            <p:ph type="title"/>
          </p:nvPr>
        </p:nvSpPr>
        <p:spPr>
          <a:xfrm>
            <a:off x="838200" y="122775"/>
            <a:ext cx="10515600" cy="988574"/>
          </a:xfrm>
        </p:spPr>
        <p:txBody>
          <a:bodyPr/>
          <a:lstStyle/>
          <a:p>
            <a:r>
              <a:rPr lang="en-US" b="1" dirty="0">
                <a:solidFill>
                  <a:srgbClr val="079418"/>
                </a:solidFill>
              </a:rPr>
              <a:t>Data Mining Techniques</a:t>
            </a:r>
            <a:endParaRPr lang="en-US" dirty="0"/>
          </a:p>
        </p:txBody>
      </p:sp>
      <p:sp>
        <p:nvSpPr>
          <p:cNvPr id="3" name="Content Placeholder 2">
            <a:extLst>
              <a:ext uri="{FF2B5EF4-FFF2-40B4-BE49-F238E27FC236}">
                <a16:creationId xmlns:a16="http://schemas.microsoft.com/office/drawing/2014/main" id="{C6FFF1A4-84F7-4676-AF4B-9A1F11B6C15D}"/>
              </a:ext>
            </a:extLst>
          </p:cNvPr>
          <p:cNvSpPr>
            <a:spLocks noGrp="1"/>
          </p:cNvSpPr>
          <p:nvPr>
            <p:ph idx="1"/>
          </p:nvPr>
        </p:nvSpPr>
        <p:spPr>
          <a:xfrm>
            <a:off x="838200" y="1111349"/>
            <a:ext cx="10230853" cy="5610125"/>
          </a:xfrm>
        </p:spPr>
        <p:txBody>
          <a:bodyPr>
            <a:normAutofit/>
          </a:bodyPr>
          <a:lstStyle/>
          <a:p>
            <a:pPr marL="0" indent="0" algn="just">
              <a:buNone/>
            </a:pPr>
            <a:r>
              <a:rPr lang="en-IN" sz="2400" b="1" dirty="0"/>
              <a:t>1. Select attributes</a:t>
            </a:r>
            <a:r>
              <a:rPr lang="en-IN" sz="2400" dirty="0"/>
              <a:t>: I select a toy product from the Amazon dataset and remove a subset of the example set attribute and other features. Then I will drag and drop the selected feature from the operator panel in the process. First, I select the attribute operator to select a subset of properties.</a:t>
            </a:r>
            <a:endParaRPr lang="en-US" sz="2400" dirty="0"/>
          </a:p>
          <a:p>
            <a:pPr marL="0" indent="0" algn="just">
              <a:buNone/>
            </a:pPr>
            <a:r>
              <a:rPr lang="en-IN" sz="2400" b="1" dirty="0"/>
              <a:t>2. Process Documents from Data: </a:t>
            </a:r>
            <a:r>
              <a:rPr lang="en-IN" sz="2400" dirty="0"/>
              <a:t>This operator processes data. By this, we can find the frequency pattern in a table. We can break the document using other filter operators / subprocesses such as tokenizing the sentence in the document into words and filtering with stop words to delete the most used words.</a:t>
            </a:r>
            <a:endParaRPr lang="en-US" sz="2400" dirty="0"/>
          </a:p>
          <a:p>
            <a:pPr marL="0" indent="0" algn="just">
              <a:buNone/>
            </a:pPr>
            <a:r>
              <a:rPr lang="en-IN" sz="2400" b="1" dirty="0"/>
              <a:t>3. Remove duplicates: </a:t>
            </a:r>
            <a:r>
              <a:rPr lang="en-IN" sz="2400" dirty="0"/>
              <a:t>Duplicate records in a data set are difficult to find manually and deleting records is another huge task. The duplicate removal operator automatically detects and repeatedly removes records from the data.</a:t>
            </a:r>
            <a:endParaRPr lang="en-US" sz="2400" dirty="0"/>
          </a:p>
          <a:p>
            <a:pPr marL="0" indent="0" algn="just">
              <a:buNone/>
            </a:pPr>
            <a:r>
              <a:rPr lang="en-IN" sz="2400" b="1" dirty="0"/>
              <a:t>4. Replace missing values: </a:t>
            </a:r>
            <a:r>
              <a:rPr lang="en-IN" sz="2400" dirty="0"/>
              <a:t>Missing value Replaces empty files in a record with 0 or unknown.</a:t>
            </a:r>
            <a:endParaRPr lang="en-US" sz="2400" dirty="0"/>
          </a:p>
          <a:p>
            <a:pPr marL="0" indent="0" algn="just">
              <a:buNone/>
            </a:pPr>
            <a:r>
              <a:rPr lang="en-IN" sz="2400" b="1" dirty="0"/>
              <a:t>5. Filter example: </a:t>
            </a:r>
            <a:r>
              <a:rPr lang="en-IN" sz="2400" dirty="0"/>
              <a:t>Records are filtered based on need. Missing values, and values without any parameters can be easily filtered.</a:t>
            </a:r>
            <a:endParaRPr lang="en-US" sz="2400" dirty="0"/>
          </a:p>
        </p:txBody>
      </p:sp>
      <p:sp>
        <p:nvSpPr>
          <p:cNvPr id="4" name="Slide Number Placeholder 3">
            <a:extLst>
              <a:ext uri="{FF2B5EF4-FFF2-40B4-BE49-F238E27FC236}">
                <a16:creationId xmlns:a16="http://schemas.microsoft.com/office/drawing/2014/main" id="{E168EA95-E8C4-40C7-BE91-655E7591575B}"/>
              </a:ext>
            </a:extLst>
          </p:cNvPr>
          <p:cNvSpPr>
            <a:spLocks noGrp="1"/>
          </p:cNvSpPr>
          <p:nvPr>
            <p:ph type="sldNum" sz="quarter" idx="12"/>
          </p:nvPr>
        </p:nvSpPr>
        <p:spPr/>
        <p:txBody>
          <a:bodyPr/>
          <a:lstStyle/>
          <a:p>
            <a:fld id="{F860F34E-4A79-A240-AEA8-3E29BB228B1B}" type="slidenum">
              <a:rPr lang="en-US" smtClean="0"/>
              <a:t>6</a:t>
            </a:fld>
            <a:endParaRPr lang="en-US"/>
          </a:p>
        </p:txBody>
      </p:sp>
    </p:spTree>
    <p:extLst>
      <p:ext uri="{BB962C8B-B14F-4D97-AF65-F5344CB8AC3E}">
        <p14:creationId xmlns:p14="http://schemas.microsoft.com/office/powerpoint/2010/main" val="2031407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E2435-2F99-4483-9CD4-576C9C042D22}"/>
              </a:ext>
            </a:extLst>
          </p:cNvPr>
          <p:cNvSpPr>
            <a:spLocks noGrp="1"/>
          </p:cNvSpPr>
          <p:nvPr>
            <p:ph type="title"/>
          </p:nvPr>
        </p:nvSpPr>
        <p:spPr/>
        <p:txBody>
          <a:bodyPr/>
          <a:lstStyle/>
          <a:p>
            <a:r>
              <a:rPr lang="en-US" b="1" dirty="0">
                <a:solidFill>
                  <a:srgbClr val="079418"/>
                </a:solidFill>
              </a:rPr>
              <a:t>Data Mining Techniques</a:t>
            </a:r>
            <a:endParaRPr lang="en-US" dirty="0"/>
          </a:p>
        </p:txBody>
      </p:sp>
      <p:sp>
        <p:nvSpPr>
          <p:cNvPr id="3" name="Content Placeholder 2">
            <a:extLst>
              <a:ext uri="{FF2B5EF4-FFF2-40B4-BE49-F238E27FC236}">
                <a16:creationId xmlns:a16="http://schemas.microsoft.com/office/drawing/2014/main" id="{0D688B08-3A02-4328-A02F-8C844DA7C24A}"/>
              </a:ext>
            </a:extLst>
          </p:cNvPr>
          <p:cNvSpPr>
            <a:spLocks noGrp="1"/>
          </p:cNvSpPr>
          <p:nvPr>
            <p:ph idx="1"/>
          </p:nvPr>
        </p:nvSpPr>
        <p:spPr>
          <a:xfrm>
            <a:off x="838200" y="1488240"/>
            <a:ext cx="10515600" cy="5004635"/>
          </a:xfrm>
        </p:spPr>
        <p:txBody>
          <a:bodyPr>
            <a:normAutofit fontScale="85000" lnSpcReduction="10000"/>
          </a:bodyPr>
          <a:lstStyle/>
          <a:p>
            <a:pPr marL="0" indent="0" algn="just">
              <a:buNone/>
            </a:pPr>
            <a:r>
              <a:rPr lang="en-IN" b="1" dirty="0"/>
              <a:t>6. Tokenize:</a:t>
            </a:r>
            <a:r>
              <a:rPr lang="en-IN" dirty="0"/>
              <a:t> Tokens are nothing more than the lowest form of sentences, also called words. This operator converts the whole document into a series of words.</a:t>
            </a:r>
            <a:endParaRPr lang="en-IN" b="1" dirty="0"/>
          </a:p>
          <a:p>
            <a:pPr marL="0" indent="0" algn="just">
              <a:buNone/>
            </a:pPr>
            <a:r>
              <a:rPr lang="en-IN" b="1" dirty="0"/>
              <a:t>7. Transform cases:</a:t>
            </a:r>
            <a:r>
              <a:rPr lang="en-IN" dirty="0"/>
              <a:t> The next step in processing documents from data can be case-sensitive. Transform cases are the best operators that can help us not to double count a word because of its case (above or below). Using the transform case, we can convert either lowercase words upwards or vice versa. </a:t>
            </a:r>
            <a:endParaRPr lang="en-US" dirty="0"/>
          </a:p>
          <a:p>
            <a:pPr marL="0" indent="0" algn="just">
              <a:buNone/>
            </a:pPr>
            <a:r>
              <a:rPr lang="en-IN" b="1" dirty="0"/>
              <a:t>8. K-Means clustering (Mention the k value you used):</a:t>
            </a:r>
            <a:r>
              <a:rPr lang="en-IN" dirty="0"/>
              <a:t> k- means the algorithm assigns data points (to reduce the square distance between objects in the cluster, data points, and the </a:t>
            </a:r>
            <a:r>
              <a:rPr lang="en-IN" dirty="0" err="1"/>
              <a:t>center</a:t>
            </a:r>
            <a:r>
              <a:rPr lang="en-IN" dirty="0"/>
              <a:t> (average) of each cluster. Cluster </a:t>
            </a:r>
            <a:r>
              <a:rPr lang="en-IN" dirty="0" err="1"/>
              <a:t>centers</a:t>
            </a:r>
            <a:r>
              <a:rPr lang="en-IN" dirty="0"/>
              <a:t> start by randomly selecting data. Once the data set is found, the average position of the data points within each cluster is calculated and the cluster core is then moved to the average position </a:t>
            </a:r>
            <a:r>
              <a:rPr lang="bn-IN" dirty="0"/>
              <a:t>৷ </a:t>
            </a:r>
            <a:r>
              <a:rPr lang="en-IN" dirty="0"/>
              <a:t>we continue this cycle before all the cluster centres are in one place. Clustering is the grouping of similar items or most repeated items and the algorithm used here is called K-mean. I have used K= 4, 5.</a:t>
            </a:r>
            <a:endParaRPr lang="en-US" dirty="0"/>
          </a:p>
          <a:p>
            <a:pPr marL="0" indent="0" algn="just">
              <a:buNone/>
            </a:pPr>
            <a:endParaRPr lang="en-IN" dirty="0"/>
          </a:p>
          <a:p>
            <a:endParaRPr lang="en-US" sz="1800" dirty="0">
              <a:effectLst/>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7CE3A7CD-AD14-47F3-B98C-0D4BF14DDC7D}"/>
              </a:ext>
            </a:extLst>
          </p:cNvPr>
          <p:cNvSpPr>
            <a:spLocks noGrp="1"/>
          </p:cNvSpPr>
          <p:nvPr>
            <p:ph type="sldNum" sz="quarter" idx="12"/>
          </p:nvPr>
        </p:nvSpPr>
        <p:spPr/>
        <p:txBody>
          <a:bodyPr/>
          <a:lstStyle/>
          <a:p>
            <a:fld id="{F860F34E-4A79-A240-AEA8-3E29BB228B1B}" type="slidenum">
              <a:rPr lang="en-US" smtClean="0"/>
              <a:t>7</a:t>
            </a:fld>
            <a:endParaRPr lang="en-US"/>
          </a:p>
        </p:txBody>
      </p:sp>
    </p:spTree>
    <p:extLst>
      <p:ext uri="{BB962C8B-B14F-4D97-AF65-F5344CB8AC3E}">
        <p14:creationId xmlns:p14="http://schemas.microsoft.com/office/powerpoint/2010/main" val="8003259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497D8-F6AA-4FF2-7933-6176A3A074E9}"/>
              </a:ext>
            </a:extLst>
          </p:cNvPr>
          <p:cNvSpPr>
            <a:spLocks noGrp="1"/>
          </p:cNvSpPr>
          <p:nvPr>
            <p:ph type="title"/>
          </p:nvPr>
        </p:nvSpPr>
        <p:spPr/>
        <p:txBody>
          <a:bodyPr/>
          <a:lstStyle/>
          <a:p>
            <a:r>
              <a:rPr lang="en-US" b="1" dirty="0">
                <a:solidFill>
                  <a:srgbClr val="079418"/>
                </a:solidFill>
              </a:rPr>
              <a:t>Data Mining Techniques</a:t>
            </a:r>
            <a:endParaRPr lang="en-US" dirty="0"/>
          </a:p>
        </p:txBody>
      </p:sp>
      <p:sp>
        <p:nvSpPr>
          <p:cNvPr id="3" name="Content Placeholder 2">
            <a:extLst>
              <a:ext uri="{FF2B5EF4-FFF2-40B4-BE49-F238E27FC236}">
                <a16:creationId xmlns:a16="http://schemas.microsoft.com/office/drawing/2014/main" id="{E86891C3-465C-75E9-BA30-72881043A614}"/>
              </a:ext>
            </a:extLst>
          </p:cNvPr>
          <p:cNvSpPr>
            <a:spLocks noGrp="1"/>
          </p:cNvSpPr>
          <p:nvPr>
            <p:ph idx="1"/>
          </p:nvPr>
        </p:nvSpPr>
        <p:spPr/>
        <p:txBody>
          <a:bodyPr>
            <a:normAutofit/>
          </a:bodyPr>
          <a:lstStyle/>
          <a:p>
            <a:pPr marL="0" indent="0">
              <a:buNone/>
            </a:pPr>
            <a:r>
              <a:rPr lang="en-IN" b="1" dirty="0"/>
              <a:t>9</a:t>
            </a:r>
            <a:r>
              <a:rPr lang="en-IN" sz="2400" b="1" dirty="0"/>
              <a:t>. Cluster Distance Performance:</a:t>
            </a:r>
            <a:r>
              <a:rPr lang="en-IN" sz="2400" dirty="0"/>
              <a:t> This operator does clustering-based performance evaluation of centroids. Two performance measures supported are Average within-cluster distance and Davies-Bouldin. Cluster distance is used to test centroid-based clustering methods with performance accuracy. The architecture of the centroid cluster contains details related to clustering. It tells us which parts of the cluster are sampled. It contains information about all the actual cluster centroids</a:t>
            </a:r>
          </a:p>
          <a:p>
            <a:pPr marL="0" indent="0">
              <a:buNone/>
            </a:pPr>
            <a:r>
              <a:rPr lang="en-IN" sz="2400" b="1" dirty="0"/>
              <a:t>10. FP-Growth</a:t>
            </a:r>
            <a:r>
              <a:rPr lang="en-IN" sz="2400" dirty="0"/>
              <a:t>: I have to submit RapidMiner files that the reason I did FP-Growth, Association, Clustering, and performance altogether with Multiply rules. I attach a document of my RapidMiner result.</a:t>
            </a:r>
            <a:endParaRPr lang="en-US" sz="2400" dirty="0"/>
          </a:p>
          <a:p>
            <a:pPr marL="0" indent="0">
              <a:buNone/>
            </a:pPr>
            <a:endParaRPr lang="en-US" sz="2400" dirty="0"/>
          </a:p>
          <a:p>
            <a:endParaRPr lang="en-US" dirty="0"/>
          </a:p>
        </p:txBody>
      </p:sp>
      <p:sp>
        <p:nvSpPr>
          <p:cNvPr id="4" name="Slide Number Placeholder 3">
            <a:extLst>
              <a:ext uri="{FF2B5EF4-FFF2-40B4-BE49-F238E27FC236}">
                <a16:creationId xmlns:a16="http://schemas.microsoft.com/office/drawing/2014/main" id="{A08CA7CD-08A9-2A17-B756-08B996DEB496}"/>
              </a:ext>
            </a:extLst>
          </p:cNvPr>
          <p:cNvSpPr>
            <a:spLocks noGrp="1"/>
          </p:cNvSpPr>
          <p:nvPr>
            <p:ph type="sldNum" sz="quarter" idx="12"/>
          </p:nvPr>
        </p:nvSpPr>
        <p:spPr/>
        <p:txBody>
          <a:bodyPr/>
          <a:lstStyle/>
          <a:p>
            <a:fld id="{F860F34E-4A79-A240-AEA8-3E29BB228B1B}" type="slidenum">
              <a:rPr lang="en-US" smtClean="0"/>
              <a:t>8</a:t>
            </a:fld>
            <a:endParaRPr lang="en-US"/>
          </a:p>
        </p:txBody>
      </p:sp>
    </p:spTree>
    <p:extLst>
      <p:ext uri="{BB962C8B-B14F-4D97-AF65-F5344CB8AC3E}">
        <p14:creationId xmlns:p14="http://schemas.microsoft.com/office/powerpoint/2010/main" val="2380256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EDF1B-5F27-2DBB-3DA3-4DA747C2AF4C}"/>
              </a:ext>
            </a:extLst>
          </p:cNvPr>
          <p:cNvSpPr>
            <a:spLocks noGrp="1"/>
          </p:cNvSpPr>
          <p:nvPr>
            <p:ph type="title"/>
          </p:nvPr>
        </p:nvSpPr>
        <p:spPr>
          <a:xfrm>
            <a:off x="433137" y="118226"/>
            <a:ext cx="10515600" cy="1325563"/>
          </a:xfrm>
        </p:spPr>
        <p:txBody>
          <a:bodyPr/>
          <a:lstStyle/>
          <a:p>
            <a:r>
              <a:rPr lang="en-US" b="1" dirty="0">
                <a:solidFill>
                  <a:srgbClr val="079418"/>
                </a:solidFill>
              </a:rPr>
              <a:t>Data Mining Techniques</a:t>
            </a:r>
            <a:endParaRPr lang="en-US" dirty="0"/>
          </a:p>
        </p:txBody>
      </p:sp>
      <p:sp>
        <p:nvSpPr>
          <p:cNvPr id="3" name="Content Placeholder 2">
            <a:extLst>
              <a:ext uri="{FF2B5EF4-FFF2-40B4-BE49-F238E27FC236}">
                <a16:creationId xmlns:a16="http://schemas.microsoft.com/office/drawing/2014/main" id="{2A54F0A0-9EB1-BCF0-7E15-4974AD5FCEA8}"/>
              </a:ext>
            </a:extLst>
          </p:cNvPr>
          <p:cNvSpPr>
            <a:spLocks noGrp="1"/>
          </p:cNvSpPr>
          <p:nvPr>
            <p:ph idx="1"/>
          </p:nvPr>
        </p:nvSpPr>
        <p:spPr>
          <a:xfrm>
            <a:off x="433137" y="1443789"/>
            <a:ext cx="10920663" cy="5049086"/>
          </a:xfrm>
        </p:spPr>
        <p:txBody>
          <a:bodyPr>
            <a:normAutofit fontScale="85000" lnSpcReduction="10000"/>
          </a:bodyPr>
          <a:lstStyle/>
          <a:p>
            <a:pPr marL="0" indent="0" algn="just">
              <a:buNone/>
            </a:pPr>
            <a:r>
              <a:rPr lang="en-IN" b="1" dirty="0"/>
              <a:t>11. Correlation analysis: </a:t>
            </a:r>
            <a:r>
              <a:rPr lang="en-IN" dirty="0"/>
              <a:t>There is positive correlation between customers reviews. I did customer Recommend and customer reviews. And negative correlation between customer reviews. Coefficient ranges from -1 to 1 . -1 being highly negative and +1 being highly positive and it explains how strong the relationship is between the attributes. There is no matrix because I delate all number and integer value in my data.</a:t>
            </a:r>
            <a:endParaRPr lang="en-US" dirty="0"/>
          </a:p>
          <a:p>
            <a:pPr marL="0" indent="0" algn="just">
              <a:buNone/>
            </a:pPr>
            <a:r>
              <a:rPr lang="en-IN" b="1" dirty="0"/>
              <a:t>12. Association Analysis: </a:t>
            </a:r>
            <a:r>
              <a:rPr lang="en-US" b="1" dirty="0"/>
              <a:t> </a:t>
            </a:r>
            <a:r>
              <a:rPr lang="en-IN" dirty="0"/>
              <a:t>Association rules help us understand the relationship between words or tokens in a statement. On the right, we have all of these conclusions and they have all rules matching look like stars, good, greats, price, and more. Which information do we need we can see all of this product information.  In my data, good, great, product, stars, play and quality have a high confidence level. Hence, the consumer has shown positive feedbacks in the customer's reviews. According to the association analysis, there are an intelligent number of helpful customer reviews. I took a review like this and made a tree graph around it. Most reviews say that Amazon products are easy to use, low cost, great gifts for our kids, and special day gifts offer products at much cheaper prices on Black Friday, can easily turn on parental control, and so on.</a:t>
            </a:r>
            <a:endParaRPr lang="en-US" dirty="0"/>
          </a:p>
          <a:p>
            <a:endParaRPr lang="en-US" dirty="0"/>
          </a:p>
        </p:txBody>
      </p:sp>
      <p:sp>
        <p:nvSpPr>
          <p:cNvPr id="4" name="Slide Number Placeholder 3">
            <a:extLst>
              <a:ext uri="{FF2B5EF4-FFF2-40B4-BE49-F238E27FC236}">
                <a16:creationId xmlns:a16="http://schemas.microsoft.com/office/drawing/2014/main" id="{6D0DC542-567B-D2AE-7C85-A1EA63EB590D}"/>
              </a:ext>
            </a:extLst>
          </p:cNvPr>
          <p:cNvSpPr>
            <a:spLocks noGrp="1"/>
          </p:cNvSpPr>
          <p:nvPr>
            <p:ph type="sldNum" sz="quarter" idx="12"/>
          </p:nvPr>
        </p:nvSpPr>
        <p:spPr/>
        <p:txBody>
          <a:bodyPr/>
          <a:lstStyle/>
          <a:p>
            <a:fld id="{F860F34E-4A79-A240-AEA8-3E29BB228B1B}" type="slidenum">
              <a:rPr lang="en-US" smtClean="0"/>
              <a:t>9</a:t>
            </a:fld>
            <a:endParaRPr lang="en-US"/>
          </a:p>
        </p:txBody>
      </p:sp>
    </p:spTree>
    <p:extLst>
      <p:ext uri="{BB962C8B-B14F-4D97-AF65-F5344CB8AC3E}">
        <p14:creationId xmlns:p14="http://schemas.microsoft.com/office/powerpoint/2010/main" val="15717056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2711</TotalTime>
  <Words>1476</Words>
  <Application>Microsoft Macintosh PowerPoint</Application>
  <PresentationFormat>Widescreen</PresentationFormat>
  <Paragraphs>71</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PowerPoint Presentation</vt:lpstr>
      <vt:lpstr>Introduction</vt:lpstr>
      <vt:lpstr>Data Cleaning</vt:lpstr>
      <vt:lpstr>Goal of Analysis</vt:lpstr>
      <vt:lpstr>Data Mining Techniques</vt:lpstr>
      <vt:lpstr>Data Mining Techniques</vt:lpstr>
      <vt:lpstr>Data Mining Techniques</vt:lpstr>
      <vt:lpstr>Data Mining Techniques</vt:lpstr>
      <vt:lpstr>PowerPoint Presentation</vt:lpstr>
      <vt:lpstr>Measures table</vt:lpstr>
      <vt:lpstr>Association Analysis</vt:lpstr>
      <vt:lpstr>Association Analysis</vt:lpstr>
      <vt:lpstr>Association Analysis</vt:lpstr>
      <vt:lpstr>Association Analysis</vt:lpstr>
      <vt:lpstr>K-Means Cluster Analysis</vt:lpstr>
      <vt:lpstr>K-Means Cluster Analysis</vt:lpstr>
      <vt:lpstr>PowerPoint Presentation</vt:lpstr>
      <vt:lpstr>Conclusion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Davis, Clayton</dc:creator>
  <cp:lastModifiedBy>Mahbub, Sadia</cp:lastModifiedBy>
  <cp:revision>74</cp:revision>
  <cp:lastPrinted>2019-08-23T20:44:22Z</cp:lastPrinted>
  <dcterms:created xsi:type="dcterms:W3CDTF">2019-07-08T18:39:15Z</dcterms:created>
  <dcterms:modified xsi:type="dcterms:W3CDTF">2022-05-10T05:10:09Z</dcterms:modified>
</cp:coreProperties>
</file>

<file path=docProps/thumbnail.jpeg>
</file>